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59"/>
  </p:notesMasterIdLst>
  <p:sldIdLst>
    <p:sldId id="256" r:id="rId2"/>
    <p:sldId id="263" r:id="rId3"/>
    <p:sldId id="266" r:id="rId4"/>
    <p:sldId id="268" r:id="rId5"/>
    <p:sldId id="273" r:id="rId6"/>
    <p:sldId id="257" r:id="rId7"/>
    <p:sldId id="274" r:id="rId8"/>
    <p:sldId id="267" r:id="rId9"/>
    <p:sldId id="321" r:id="rId10"/>
    <p:sldId id="318" r:id="rId11"/>
    <p:sldId id="260" r:id="rId12"/>
    <p:sldId id="323" r:id="rId13"/>
    <p:sldId id="286" r:id="rId14"/>
    <p:sldId id="258" r:id="rId15"/>
    <p:sldId id="284" r:id="rId16"/>
    <p:sldId id="289" r:id="rId17"/>
    <p:sldId id="290" r:id="rId18"/>
    <p:sldId id="294" r:id="rId19"/>
    <p:sldId id="325" r:id="rId20"/>
    <p:sldId id="326" r:id="rId21"/>
    <p:sldId id="282" r:id="rId22"/>
    <p:sldId id="320" r:id="rId23"/>
    <p:sldId id="279" r:id="rId24"/>
    <p:sldId id="302" r:id="rId25"/>
    <p:sldId id="264" r:id="rId26"/>
    <p:sldId id="307" r:id="rId27"/>
    <p:sldId id="277" r:id="rId28"/>
    <p:sldId id="316" r:id="rId29"/>
    <p:sldId id="314" r:id="rId30"/>
    <p:sldId id="315" r:id="rId31"/>
    <p:sldId id="312" r:id="rId32"/>
    <p:sldId id="319" r:id="rId33"/>
    <p:sldId id="292" r:id="rId34"/>
    <p:sldId id="288" r:id="rId35"/>
    <p:sldId id="285" r:id="rId36"/>
    <p:sldId id="276" r:id="rId37"/>
    <p:sldId id="300" r:id="rId38"/>
    <p:sldId id="298" r:id="rId39"/>
    <p:sldId id="299" r:id="rId40"/>
    <p:sldId id="296" r:id="rId41"/>
    <p:sldId id="293" r:id="rId42"/>
    <p:sldId id="295" r:id="rId43"/>
    <p:sldId id="317" r:id="rId44"/>
    <p:sldId id="259" r:id="rId45"/>
    <p:sldId id="306" r:id="rId46"/>
    <p:sldId id="270" r:id="rId47"/>
    <p:sldId id="271" r:id="rId48"/>
    <p:sldId id="291" r:id="rId49"/>
    <p:sldId id="281" r:id="rId50"/>
    <p:sldId id="304" r:id="rId51"/>
    <p:sldId id="305" r:id="rId52"/>
    <p:sldId id="309" r:id="rId53"/>
    <p:sldId id="261" r:id="rId54"/>
    <p:sldId id="262" r:id="rId55"/>
    <p:sldId id="265" r:id="rId56"/>
    <p:sldId id="324" r:id="rId57"/>
    <p:sldId id="275" r:id="rId5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cat>
            <c:strRef>
              <c:f>Лист1!$A$2:$A$5</c:f>
              <c:strCache>
                <c:ptCount val="4"/>
                <c:pt idx="0">
                  <c:v>ДИРО</c:v>
                </c:pt>
                <c:pt idx="1">
                  <c:v>Академия Минпросвещения</c:v>
                </c:pt>
                <c:pt idx="2">
                  <c:v>ЗНАНИЕ</c:v>
                </c:pt>
                <c:pt idx="3">
                  <c:v>СПЕКТР</c:v>
                </c:pt>
              </c:strCache>
            </c:strRef>
          </c:cat>
          <c:val>
            <c:numRef>
              <c:f>Лист1!$B$2:$B$5</c:f>
              <c:numCache>
                <c:formatCode>0%</c:formatCode>
                <c:ptCount val="4"/>
                <c:pt idx="0">
                  <c:v>0.87000000000000011</c:v>
                </c:pt>
                <c:pt idx="1">
                  <c:v>6.0000000000000012E-2</c:v>
                </c:pt>
                <c:pt idx="2">
                  <c:v>6.0000000000000012E-2</c:v>
                </c:pt>
                <c:pt idx="3">
                  <c:v>1.0000000000000002E-2</c:v>
                </c:pt>
              </c:numCache>
            </c:numRef>
          </c:val>
        </c:ser>
        <c:dLbls>
          <c:showLegendKey val="0"/>
          <c:showVal val="0"/>
          <c:showCatName val="0"/>
          <c:showSerName val="0"/>
          <c:showPercent val="0"/>
          <c:showBubbleSize val="0"/>
          <c:showLeaderLines val="0"/>
        </c:dLbls>
      </c:pie3DChart>
    </c:plotArea>
    <c:legend>
      <c:legendPos val="r"/>
      <c:overlay val="0"/>
    </c:legend>
    <c:plotVisOnly val="1"/>
    <c:dispBlanksAs val="zero"/>
    <c:showDLblsOverMax val="0"/>
  </c:chart>
  <c:txPr>
    <a:bodyPr/>
    <a:lstStyle/>
    <a:p>
      <a:pPr>
        <a:defRPr sz="1800"/>
      </a:pPr>
      <a:endParaRPr lang="ru-RU"/>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2446E7-D872-4F84-A498-EC8D51FA0068}"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ru-RU"/>
        </a:p>
      </dgm:t>
    </dgm:pt>
    <dgm:pt modelId="{BD2A24E1-AE44-42FC-B893-4C9E93608DAF}">
      <dgm:prSet phldrT="[Текст]" custT="1"/>
      <dgm:spPr/>
      <dgm:t>
        <a:bodyPr/>
        <a:lstStyle/>
        <a:p>
          <a:r>
            <a:rPr lang="ru-RU" sz="1600" dirty="0" smtClean="0"/>
            <a:t>МО гуманитарного цикла </a:t>
          </a:r>
          <a:r>
            <a:rPr lang="ru-RU" sz="1600" b="1" dirty="0" smtClean="0">
              <a:solidFill>
                <a:srgbClr val="FFFF00"/>
              </a:solidFill>
            </a:rPr>
            <a:t>Руководитель</a:t>
          </a:r>
          <a:r>
            <a:rPr lang="ru-RU" sz="1600" b="1" dirty="0" smtClean="0"/>
            <a:t>:               </a:t>
          </a:r>
          <a:r>
            <a:rPr lang="ru-RU" sz="1600" dirty="0" smtClean="0"/>
            <a:t>Абдуразакова Мая </a:t>
          </a:r>
          <a:r>
            <a:rPr lang="ru-RU" sz="1600" dirty="0" err="1" smtClean="0"/>
            <a:t>Эфендиевна</a:t>
          </a:r>
          <a:endParaRPr lang="ru-RU" sz="1600" dirty="0"/>
        </a:p>
      </dgm:t>
    </dgm:pt>
    <dgm:pt modelId="{A9C8FDDF-6D25-400D-A431-F9AE059C182F}" type="parTrans" cxnId="{F375041A-D7BB-4CF7-9936-F036D404DFB9}">
      <dgm:prSet/>
      <dgm:spPr/>
      <dgm:t>
        <a:bodyPr/>
        <a:lstStyle/>
        <a:p>
          <a:endParaRPr lang="ru-RU"/>
        </a:p>
      </dgm:t>
    </dgm:pt>
    <dgm:pt modelId="{7076A3DE-7789-4C67-BFFD-8780CE4A950F}" type="sibTrans" cxnId="{F375041A-D7BB-4CF7-9936-F036D404DFB9}">
      <dgm:prSet/>
      <dgm:spPr/>
      <dgm:t>
        <a:bodyPr/>
        <a:lstStyle/>
        <a:p>
          <a:endParaRPr lang="ru-RU"/>
        </a:p>
      </dgm:t>
    </dgm:pt>
    <dgm:pt modelId="{AD18EA05-C5C8-4D8C-918B-D2AADBF4686F}">
      <dgm:prSet phldrT="[Текст]" custT="1"/>
      <dgm:spPr/>
      <dgm:t>
        <a:bodyPr/>
        <a:lstStyle/>
        <a:p>
          <a:r>
            <a:rPr lang="ru-RU" sz="1600" dirty="0" smtClean="0"/>
            <a:t>МО естественно-научного цикла </a:t>
          </a:r>
          <a:r>
            <a:rPr lang="ru-RU" sz="1600" b="1" dirty="0" smtClean="0">
              <a:solidFill>
                <a:srgbClr val="FFFF00"/>
              </a:solidFill>
            </a:rPr>
            <a:t>Руководитель:                 </a:t>
          </a:r>
          <a:r>
            <a:rPr lang="ru-RU" sz="1600" dirty="0" err="1" smtClean="0"/>
            <a:t>Муталибова</a:t>
          </a:r>
          <a:r>
            <a:rPr lang="ru-RU" sz="1600" dirty="0" smtClean="0"/>
            <a:t> </a:t>
          </a:r>
          <a:r>
            <a:rPr lang="ru-RU" sz="1600" dirty="0" err="1" smtClean="0"/>
            <a:t>Умужат</a:t>
          </a:r>
          <a:r>
            <a:rPr lang="ru-RU" sz="1600" dirty="0" smtClean="0"/>
            <a:t> </a:t>
          </a:r>
          <a:r>
            <a:rPr lang="ru-RU" sz="1600" dirty="0" err="1" smtClean="0"/>
            <a:t>Фикретовна</a:t>
          </a:r>
          <a:endParaRPr lang="ru-RU" sz="1600" dirty="0"/>
        </a:p>
      </dgm:t>
    </dgm:pt>
    <dgm:pt modelId="{10FC53A5-86ED-4D1B-A835-7DA1F885B4D4}" type="parTrans" cxnId="{28FD091D-2D64-497E-88F3-DD3339A47AED}">
      <dgm:prSet/>
      <dgm:spPr/>
      <dgm:t>
        <a:bodyPr/>
        <a:lstStyle/>
        <a:p>
          <a:endParaRPr lang="ru-RU"/>
        </a:p>
      </dgm:t>
    </dgm:pt>
    <dgm:pt modelId="{066459C7-8657-432F-91AF-DB1D0D9A0723}" type="sibTrans" cxnId="{28FD091D-2D64-497E-88F3-DD3339A47AED}">
      <dgm:prSet/>
      <dgm:spPr/>
      <dgm:t>
        <a:bodyPr/>
        <a:lstStyle/>
        <a:p>
          <a:endParaRPr lang="ru-RU"/>
        </a:p>
      </dgm:t>
    </dgm:pt>
    <dgm:pt modelId="{6780A4E5-7F0A-4A57-BB9C-1394129F0C0F}">
      <dgm:prSet phldrT="[Текст]" custT="1"/>
      <dgm:spPr/>
      <dgm:t>
        <a:bodyPr/>
        <a:lstStyle/>
        <a:p>
          <a:r>
            <a:rPr lang="ru-RU" sz="1600" dirty="0" smtClean="0"/>
            <a:t>МО начальных классов </a:t>
          </a:r>
          <a:r>
            <a:rPr lang="ru-RU" sz="1600" b="1" dirty="0" smtClean="0">
              <a:solidFill>
                <a:srgbClr val="FFFF00"/>
              </a:solidFill>
            </a:rPr>
            <a:t>Руководитель:                         </a:t>
          </a:r>
          <a:r>
            <a:rPr lang="ru-RU" sz="1600" dirty="0" smtClean="0"/>
            <a:t>Качаева </a:t>
          </a:r>
          <a:r>
            <a:rPr lang="ru-RU" sz="1600" dirty="0" err="1" smtClean="0"/>
            <a:t>Важибат</a:t>
          </a:r>
          <a:r>
            <a:rPr lang="ru-RU" sz="1600" dirty="0" smtClean="0"/>
            <a:t> </a:t>
          </a:r>
          <a:r>
            <a:rPr lang="ru-RU" sz="1600" dirty="0" err="1" smtClean="0"/>
            <a:t>Инязбековна</a:t>
          </a:r>
          <a:endParaRPr lang="ru-RU" sz="1600" dirty="0"/>
        </a:p>
      </dgm:t>
    </dgm:pt>
    <dgm:pt modelId="{B642E537-7A4C-421E-BED5-097C8D646B79}" type="parTrans" cxnId="{8F46525F-7B89-46DD-88CE-A6A7CB5DA076}">
      <dgm:prSet/>
      <dgm:spPr/>
      <dgm:t>
        <a:bodyPr/>
        <a:lstStyle/>
        <a:p>
          <a:endParaRPr lang="ru-RU"/>
        </a:p>
      </dgm:t>
    </dgm:pt>
    <dgm:pt modelId="{911957A9-6881-467D-BF33-5F89A1ADE6CE}" type="sibTrans" cxnId="{8F46525F-7B89-46DD-88CE-A6A7CB5DA076}">
      <dgm:prSet/>
      <dgm:spPr/>
      <dgm:t>
        <a:bodyPr/>
        <a:lstStyle/>
        <a:p>
          <a:endParaRPr lang="ru-RU"/>
        </a:p>
      </dgm:t>
    </dgm:pt>
    <dgm:pt modelId="{DCD215AA-9479-48FF-B74B-E54ADDBC7D05}">
      <dgm:prSet phldrT="[Текст]" custT="1"/>
      <dgm:spPr/>
      <dgm:t>
        <a:bodyPr/>
        <a:lstStyle/>
        <a:p>
          <a:r>
            <a:rPr lang="ru-RU" sz="1600" dirty="0" smtClean="0"/>
            <a:t>МО классных руководителей  </a:t>
          </a:r>
          <a:r>
            <a:rPr lang="ru-RU" sz="1600" b="1" dirty="0" smtClean="0">
              <a:solidFill>
                <a:srgbClr val="FFFF00"/>
              </a:solidFill>
            </a:rPr>
            <a:t>Руководитель:                       </a:t>
          </a:r>
          <a:r>
            <a:rPr lang="ru-RU" sz="1600" dirty="0" err="1" smtClean="0"/>
            <a:t>Шафиева</a:t>
          </a:r>
          <a:r>
            <a:rPr lang="ru-RU" sz="1600" dirty="0" smtClean="0"/>
            <a:t> </a:t>
          </a:r>
          <a:r>
            <a:rPr lang="ru-RU" sz="1600" dirty="0" err="1" smtClean="0"/>
            <a:t>Наима</a:t>
          </a:r>
          <a:r>
            <a:rPr lang="ru-RU" sz="1600" dirty="0" smtClean="0"/>
            <a:t> </a:t>
          </a:r>
          <a:r>
            <a:rPr lang="ru-RU" sz="1600" dirty="0" err="1" smtClean="0"/>
            <a:t>Эминбековна</a:t>
          </a:r>
          <a:endParaRPr lang="ru-RU" sz="1600" dirty="0"/>
        </a:p>
      </dgm:t>
    </dgm:pt>
    <dgm:pt modelId="{74B52E7D-9908-4C38-B3EE-4250FB2675BB}" type="parTrans" cxnId="{9DB56000-BA54-4D9F-8CF3-CA8F9A7F92DC}">
      <dgm:prSet/>
      <dgm:spPr/>
      <dgm:t>
        <a:bodyPr/>
        <a:lstStyle/>
        <a:p>
          <a:endParaRPr lang="ru-RU"/>
        </a:p>
      </dgm:t>
    </dgm:pt>
    <dgm:pt modelId="{CC57AF38-FA79-425F-B1A1-EAC8515CAF76}" type="sibTrans" cxnId="{9DB56000-BA54-4D9F-8CF3-CA8F9A7F92DC}">
      <dgm:prSet/>
      <dgm:spPr/>
      <dgm:t>
        <a:bodyPr/>
        <a:lstStyle/>
        <a:p>
          <a:endParaRPr lang="ru-RU"/>
        </a:p>
      </dgm:t>
    </dgm:pt>
    <dgm:pt modelId="{F5D31D22-1DF4-4C48-A69A-50EAAEC4F506}" type="pres">
      <dgm:prSet presAssocID="{3A2446E7-D872-4F84-A498-EC8D51FA0068}" presName="diagram" presStyleCnt="0">
        <dgm:presLayoutVars>
          <dgm:dir/>
          <dgm:resizeHandles val="exact"/>
        </dgm:presLayoutVars>
      </dgm:prSet>
      <dgm:spPr/>
      <dgm:t>
        <a:bodyPr/>
        <a:lstStyle/>
        <a:p>
          <a:endParaRPr lang="ru-RU"/>
        </a:p>
      </dgm:t>
    </dgm:pt>
    <dgm:pt modelId="{2AED3189-C86E-460F-BE28-16E6D0286999}" type="pres">
      <dgm:prSet presAssocID="{BD2A24E1-AE44-42FC-B893-4C9E93608DAF}" presName="node" presStyleLbl="node1" presStyleIdx="0" presStyleCnt="4">
        <dgm:presLayoutVars>
          <dgm:bulletEnabled val="1"/>
        </dgm:presLayoutVars>
      </dgm:prSet>
      <dgm:spPr/>
      <dgm:t>
        <a:bodyPr/>
        <a:lstStyle/>
        <a:p>
          <a:endParaRPr lang="ru-RU"/>
        </a:p>
      </dgm:t>
    </dgm:pt>
    <dgm:pt modelId="{6332F6C0-E3B6-4418-835F-6390FBE25666}" type="pres">
      <dgm:prSet presAssocID="{7076A3DE-7789-4C67-BFFD-8780CE4A950F}" presName="sibTrans" presStyleCnt="0"/>
      <dgm:spPr/>
    </dgm:pt>
    <dgm:pt modelId="{B70F528D-C443-4EAF-B89D-56742D0F6B56}" type="pres">
      <dgm:prSet presAssocID="{AD18EA05-C5C8-4D8C-918B-D2AADBF4686F}" presName="node" presStyleLbl="node1" presStyleIdx="1" presStyleCnt="4">
        <dgm:presLayoutVars>
          <dgm:bulletEnabled val="1"/>
        </dgm:presLayoutVars>
      </dgm:prSet>
      <dgm:spPr/>
      <dgm:t>
        <a:bodyPr/>
        <a:lstStyle/>
        <a:p>
          <a:endParaRPr lang="ru-RU"/>
        </a:p>
      </dgm:t>
    </dgm:pt>
    <dgm:pt modelId="{32E5359B-1272-491D-93F0-4D7D6D279C6D}" type="pres">
      <dgm:prSet presAssocID="{066459C7-8657-432F-91AF-DB1D0D9A0723}" presName="sibTrans" presStyleCnt="0"/>
      <dgm:spPr/>
    </dgm:pt>
    <dgm:pt modelId="{DEFFEE2E-2CE1-42A5-A4E4-BC44DEFF2FB3}" type="pres">
      <dgm:prSet presAssocID="{6780A4E5-7F0A-4A57-BB9C-1394129F0C0F}" presName="node" presStyleLbl="node1" presStyleIdx="2" presStyleCnt="4">
        <dgm:presLayoutVars>
          <dgm:bulletEnabled val="1"/>
        </dgm:presLayoutVars>
      </dgm:prSet>
      <dgm:spPr/>
      <dgm:t>
        <a:bodyPr/>
        <a:lstStyle/>
        <a:p>
          <a:endParaRPr lang="ru-RU"/>
        </a:p>
      </dgm:t>
    </dgm:pt>
    <dgm:pt modelId="{3355D32A-2176-4C05-89A5-D4CE6215D966}" type="pres">
      <dgm:prSet presAssocID="{911957A9-6881-467D-BF33-5F89A1ADE6CE}" presName="sibTrans" presStyleCnt="0"/>
      <dgm:spPr/>
    </dgm:pt>
    <dgm:pt modelId="{59912C38-A39E-497B-850B-0CB3F33CE343}" type="pres">
      <dgm:prSet presAssocID="{DCD215AA-9479-48FF-B74B-E54ADDBC7D05}" presName="node" presStyleLbl="node1" presStyleIdx="3" presStyleCnt="4">
        <dgm:presLayoutVars>
          <dgm:bulletEnabled val="1"/>
        </dgm:presLayoutVars>
      </dgm:prSet>
      <dgm:spPr/>
      <dgm:t>
        <a:bodyPr/>
        <a:lstStyle/>
        <a:p>
          <a:endParaRPr lang="ru-RU"/>
        </a:p>
      </dgm:t>
    </dgm:pt>
  </dgm:ptLst>
  <dgm:cxnLst>
    <dgm:cxn modelId="{67E65A07-BFDB-429A-862C-E675C29016C2}" type="presOf" srcId="{BD2A24E1-AE44-42FC-B893-4C9E93608DAF}" destId="{2AED3189-C86E-460F-BE28-16E6D0286999}" srcOrd="0" destOrd="0" presId="urn:microsoft.com/office/officeart/2005/8/layout/default#1"/>
    <dgm:cxn modelId="{8F46525F-7B89-46DD-88CE-A6A7CB5DA076}" srcId="{3A2446E7-D872-4F84-A498-EC8D51FA0068}" destId="{6780A4E5-7F0A-4A57-BB9C-1394129F0C0F}" srcOrd="2" destOrd="0" parTransId="{B642E537-7A4C-421E-BED5-097C8D646B79}" sibTransId="{911957A9-6881-467D-BF33-5F89A1ADE6CE}"/>
    <dgm:cxn modelId="{28FD091D-2D64-497E-88F3-DD3339A47AED}" srcId="{3A2446E7-D872-4F84-A498-EC8D51FA0068}" destId="{AD18EA05-C5C8-4D8C-918B-D2AADBF4686F}" srcOrd="1" destOrd="0" parTransId="{10FC53A5-86ED-4D1B-A835-7DA1F885B4D4}" sibTransId="{066459C7-8657-432F-91AF-DB1D0D9A0723}"/>
    <dgm:cxn modelId="{EF63CF4F-5FC2-426B-A003-34CDE5309FB9}" type="presOf" srcId="{3A2446E7-D872-4F84-A498-EC8D51FA0068}" destId="{F5D31D22-1DF4-4C48-A69A-50EAAEC4F506}" srcOrd="0" destOrd="0" presId="urn:microsoft.com/office/officeart/2005/8/layout/default#1"/>
    <dgm:cxn modelId="{96B4B826-7BB8-4559-8BDC-109085537B05}" type="presOf" srcId="{6780A4E5-7F0A-4A57-BB9C-1394129F0C0F}" destId="{DEFFEE2E-2CE1-42A5-A4E4-BC44DEFF2FB3}" srcOrd="0" destOrd="0" presId="urn:microsoft.com/office/officeart/2005/8/layout/default#1"/>
    <dgm:cxn modelId="{F375041A-D7BB-4CF7-9936-F036D404DFB9}" srcId="{3A2446E7-D872-4F84-A498-EC8D51FA0068}" destId="{BD2A24E1-AE44-42FC-B893-4C9E93608DAF}" srcOrd="0" destOrd="0" parTransId="{A9C8FDDF-6D25-400D-A431-F9AE059C182F}" sibTransId="{7076A3DE-7789-4C67-BFFD-8780CE4A950F}"/>
    <dgm:cxn modelId="{9DB56000-BA54-4D9F-8CF3-CA8F9A7F92DC}" srcId="{3A2446E7-D872-4F84-A498-EC8D51FA0068}" destId="{DCD215AA-9479-48FF-B74B-E54ADDBC7D05}" srcOrd="3" destOrd="0" parTransId="{74B52E7D-9908-4C38-B3EE-4250FB2675BB}" sibTransId="{CC57AF38-FA79-425F-B1A1-EAC8515CAF76}"/>
    <dgm:cxn modelId="{52DC56BD-64A6-4D79-B13C-26B2ABBEA127}" type="presOf" srcId="{DCD215AA-9479-48FF-B74B-E54ADDBC7D05}" destId="{59912C38-A39E-497B-850B-0CB3F33CE343}" srcOrd="0" destOrd="0" presId="urn:microsoft.com/office/officeart/2005/8/layout/default#1"/>
    <dgm:cxn modelId="{0E580D4E-BF08-4236-B631-FA31731C494E}" type="presOf" srcId="{AD18EA05-C5C8-4D8C-918B-D2AADBF4686F}" destId="{B70F528D-C443-4EAF-B89D-56742D0F6B56}" srcOrd="0" destOrd="0" presId="urn:microsoft.com/office/officeart/2005/8/layout/default#1"/>
    <dgm:cxn modelId="{5EB8B03B-BB75-4342-9C11-E4F4A5D746F1}" type="presParOf" srcId="{F5D31D22-1DF4-4C48-A69A-50EAAEC4F506}" destId="{2AED3189-C86E-460F-BE28-16E6D0286999}" srcOrd="0" destOrd="0" presId="urn:microsoft.com/office/officeart/2005/8/layout/default#1"/>
    <dgm:cxn modelId="{F284D51F-381B-4D42-B4A9-E79CAA8315F9}" type="presParOf" srcId="{F5D31D22-1DF4-4C48-A69A-50EAAEC4F506}" destId="{6332F6C0-E3B6-4418-835F-6390FBE25666}" srcOrd="1" destOrd="0" presId="urn:microsoft.com/office/officeart/2005/8/layout/default#1"/>
    <dgm:cxn modelId="{28311BC3-CA76-4FF6-A7A1-F5B05196C4E4}" type="presParOf" srcId="{F5D31D22-1DF4-4C48-A69A-50EAAEC4F506}" destId="{B70F528D-C443-4EAF-B89D-56742D0F6B56}" srcOrd="2" destOrd="0" presId="urn:microsoft.com/office/officeart/2005/8/layout/default#1"/>
    <dgm:cxn modelId="{63D9249F-F88B-4E09-8E85-11DAA0BC1F30}" type="presParOf" srcId="{F5D31D22-1DF4-4C48-A69A-50EAAEC4F506}" destId="{32E5359B-1272-491D-93F0-4D7D6D279C6D}" srcOrd="3" destOrd="0" presId="urn:microsoft.com/office/officeart/2005/8/layout/default#1"/>
    <dgm:cxn modelId="{DA827118-5031-48D4-85DC-896EF88A2350}" type="presParOf" srcId="{F5D31D22-1DF4-4C48-A69A-50EAAEC4F506}" destId="{DEFFEE2E-2CE1-42A5-A4E4-BC44DEFF2FB3}" srcOrd="4" destOrd="0" presId="urn:microsoft.com/office/officeart/2005/8/layout/default#1"/>
    <dgm:cxn modelId="{126ED682-6A9B-4F7D-BA8F-49CC385D5C79}" type="presParOf" srcId="{F5D31D22-1DF4-4C48-A69A-50EAAEC4F506}" destId="{3355D32A-2176-4C05-89A5-D4CE6215D966}" srcOrd="5" destOrd="0" presId="urn:microsoft.com/office/officeart/2005/8/layout/default#1"/>
    <dgm:cxn modelId="{6F5A953D-86B9-44A0-946E-218C28024D12}" type="presParOf" srcId="{F5D31D22-1DF4-4C48-A69A-50EAAEC4F506}" destId="{59912C38-A39E-497B-850B-0CB3F33CE343}" srcOrd="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D3189-C86E-460F-BE28-16E6D0286999}">
      <dsp:nvSpPr>
        <dsp:cNvPr id="0" name=""/>
        <dsp:cNvSpPr/>
      </dsp:nvSpPr>
      <dsp:spPr>
        <a:xfrm>
          <a:off x="570607" y="694"/>
          <a:ext cx="3375421" cy="20252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smtClean="0"/>
            <a:t>МО гуманитарного цикла </a:t>
          </a:r>
          <a:r>
            <a:rPr lang="ru-RU" sz="1600" b="1" kern="1200" dirty="0" smtClean="0">
              <a:solidFill>
                <a:srgbClr val="FFFF00"/>
              </a:solidFill>
            </a:rPr>
            <a:t>Руководитель</a:t>
          </a:r>
          <a:r>
            <a:rPr lang="ru-RU" sz="1600" b="1" kern="1200" dirty="0" smtClean="0"/>
            <a:t>:               </a:t>
          </a:r>
          <a:r>
            <a:rPr lang="ru-RU" sz="1600" kern="1200" dirty="0" smtClean="0"/>
            <a:t>Абдуразакова Мая </a:t>
          </a:r>
          <a:r>
            <a:rPr lang="ru-RU" sz="1600" kern="1200" dirty="0" err="1" smtClean="0"/>
            <a:t>Эфендиевна</a:t>
          </a:r>
          <a:endParaRPr lang="ru-RU" sz="1600" kern="1200" dirty="0"/>
        </a:p>
      </dsp:txBody>
      <dsp:txXfrm>
        <a:off x="570607" y="694"/>
        <a:ext cx="3375421" cy="2025253"/>
      </dsp:txXfrm>
    </dsp:sp>
    <dsp:sp modelId="{B70F528D-C443-4EAF-B89D-56742D0F6B56}">
      <dsp:nvSpPr>
        <dsp:cNvPr id="0" name=""/>
        <dsp:cNvSpPr/>
      </dsp:nvSpPr>
      <dsp:spPr>
        <a:xfrm>
          <a:off x="4283571" y="694"/>
          <a:ext cx="3375421" cy="20252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smtClean="0"/>
            <a:t>МО естественно-научного цикла </a:t>
          </a:r>
          <a:r>
            <a:rPr lang="ru-RU" sz="1600" b="1" kern="1200" dirty="0" smtClean="0">
              <a:solidFill>
                <a:srgbClr val="FFFF00"/>
              </a:solidFill>
            </a:rPr>
            <a:t>Руководитель:                 </a:t>
          </a:r>
          <a:r>
            <a:rPr lang="ru-RU" sz="1600" kern="1200" dirty="0" err="1" smtClean="0"/>
            <a:t>Муталибова</a:t>
          </a:r>
          <a:r>
            <a:rPr lang="ru-RU" sz="1600" kern="1200" dirty="0" smtClean="0"/>
            <a:t> </a:t>
          </a:r>
          <a:r>
            <a:rPr lang="ru-RU" sz="1600" kern="1200" dirty="0" err="1" smtClean="0"/>
            <a:t>Умужат</a:t>
          </a:r>
          <a:r>
            <a:rPr lang="ru-RU" sz="1600" kern="1200" dirty="0" smtClean="0"/>
            <a:t> </a:t>
          </a:r>
          <a:r>
            <a:rPr lang="ru-RU" sz="1600" kern="1200" dirty="0" err="1" smtClean="0"/>
            <a:t>Фикретовна</a:t>
          </a:r>
          <a:endParaRPr lang="ru-RU" sz="1600" kern="1200" dirty="0"/>
        </a:p>
      </dsp:txBody>
      <dsp:txXfrm>
        <a:off x="4283571" y="694"/>
        <a:ext cx="3375421" cy="2025253"/>
      </dsp:txXfrm>
    </dsp:sp>
    <dsp:sp modelId="{DEFFEE2E-2CE1-42A5-A4E4-BC44DEFF2FB3}">
      <dsp:nvSpPr>
        <dsp:cNvPr id="0" name=""/>
        <dsp:cNvSpPr/>
      </dsp:nvSpPr>
      <dsp:spPr>
        <a:xfrm>
          <a:off x="570607" y="2363489"/>
          <a:ext cx="3375421" cy="20252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smtClean="0"/>
            <a:t>МО начальных классов </a:t>
          </a:r>
          <a:r>
            <a:rPr lang="ru-RU" sz="1600" b="1" kern="1200" dirty="0" smtClean="0">
              <a:solidFill>
                <a:srgbClr val="FFFF00"/>
              </a:solidFill>
            </a:rPr>
            <a:t>Руководитель:                         </a:t>
          </a:r>
          <a:r>
            <a:rPr lang="ru-RU" sz="1600" kern="1200" dirty="0" smtClean="0"/>
            <a:t>Качаева </a:t>
          </a:r>
          <a:r>
            <a:rPr lang="ru-RU" sz="1600" kern="1200" dirty="0" err="1" smtClean="0"/>
            <a:t>Важибат</a:t>
          </a:r>
          <a:r>
            <a:rPr lang="ru-RU" sz="1600" kern="1200" dirty="0" smtClean="0"/>
            <a:t> </a:t>
          </a:r>
          <a:r>
            <a:rPr lang="ru-RU" sz="1600" kern="1200" dirty="0" err="1" smtClean="0"/>
            <a:t>Инязбековна</a:t>
          </a:r>
          <a:endParaRPr lang="ru-RU" sz="1600" kern="1200" dirty="0"/>
        </a:p>
      </dsp:txBody>
      <dsp:txXfrm>
        <a:off x="570607" y="2363489"/>
        <a:ext cx="3375421" cy="2025253"/>
      </dsp:txXfrm>
    </dsp:sp>
    <dsp:sp modelId="{59912C38-A39E-497B-850B-0CB3F33CE343}">
      <dsp:nvSpPr>
        <dsp:cNvPr id="0" name=""/>
        <dsp:cNvSpPr/>
      </dsp:nvSpPr>
      <dsp:spPr>
        <a:xfrm>
          <a:off x="4283571" y="2363489"/>
          <a:ext cx="3375421" cy="20252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smtClean="0"/>
            <a:t>МО классных руководителей  </a:t>
          </a:r>
          <a:r>
            <a:rPr lang="ru-RU" sz="1600" b="1" kern="1200" dirty="0" smtClean="0">
              <a:solidFill>
                <a:srgbClr val="FFFF00"/>
              </a:solidFill>
            </a:rPr>
            <a:t>Руководитель:                       </a:t>
          </a:r>
          <a:r>
            <a:rPr lang="ru-RU" sz="1600" kern="1200" dirty="0" err="1" smtClean="0"/>
            <a:t>Шафиева</a:t>
          </a:r>
          <a:r>
            <a:rPr lang="ru-RU" sz="1600" kern="1200" dirty="0" smtClean="0"/>
            <a:t> </a:t>
          </a:r>
          <a:r>
            <a:rPr lang="ru-RU" sz="1600" kern="1200" dirty="0" err="1" smtClean="0"/>
            <a:t>Наима</a:t>
          </a:r>
          <a:r>
            <a:rPr lang="ru-RU" sz="1600" kern="1200" dirty="0" smtClean="0"/>
            <a:t> </a:t>
          </a:r>
          <a:r>
            <a:rPr lang="ru-RU" sz="1600" kern="1200" dirty="0" err="1" smtClean="0"/>
            <a:t>Эминбековна</a:t>
          </a:r>
          <a:endParaRPr lang="ru-RU" sz="1600" kern="1200" dirty="0"/>
        </a:p>
      </dsp:txBody>
      <dsp:txXfrm>
        <a:off x="4283571" y="2363489"/>
        <a:ext cx="3375421" cy="20252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drawing1.xml><?xml version="1.0" encoding="utf-8"?>
<c:userShapes xmlns:c="http://schemas.openxmlformats.org/drawingml/2006/chart">
  <cdr:relSizeAnchor xmlns:cdr="http://schemas.openxmlformats.org/drawingml/2006/chartDrawing">
    <cdr:from>
      <cdr:x>0.40375</cdr:x>
      <cdr:y>0.41307</cdr:y>
    </cdr:from>
    <cdr:to>
      <cdr:x>0.50875</cdr:x>
      <cdr:y>0.48428</cdr:y>
    </cdr:to>
    <cdr:sp macro="" textlink="">
      <cdr:nvSpPr>
        <cdr:cNvPr id="2" name="TextBox 1"/>
        <cdr:cNvSpPr txBox="1"/>
      </cdr:nvSpPr>
      <cdr:spPr>
        <a:xfrm xmlns:a="http://schemas.openxmlformats.org/drawingml/2006/main">
          <a:off x="3322712" y="2088579"/>
          <a:ext cx="864096"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0.43</cdr:x>
      <cdr:y>0.4558</cdr:y>
    </cdr:from>
    <cdr:to>
      <cdr:x>0.54111</cdr:x>
      <cdr:y>0.63665</cdr:y>
    </cdr:to>
    <cdr:sp macro="" textlink="">
      <cdr:nvSpPr>
        <cdr:cNvPr id="3" name="TextBox 2"/>
        <cdr:cNvSpPr txBox="1"/>
      </cdr:nvSpPr>
      <cdr:spPr>
        <a:xfrm xmlns:a="http://schemas.openxmlformats.org/drawingml/2006/main">
          <a:off x="3538736" y="230460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0.35125</cdr:x>
      <cdr:y>0.42732</cdr:y>
    </cdr:from>
    <cdr:to>
      <cdr:x>0.57875</cdr:x>
      <cdr:y>0.6224</cdr:y>
    </cdr:to>
    <cdr:sp macro="" textlink="">
      <cdr:nvSpPr>
        <cdr:cNvPr id="4" name="TextBox 3"/>
        <cdr:cNvSpPr txBox="1"/>
      </cdr:nvSpPr>
      <cdr:spPr>
        <a:xfrm xmlns:a="http://schemas.openxmlformats.org/drawingml/2006/main">
          <a:off x="2890664" y="2160587"/>
          <a:ext cx="1872208" cy="9864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3200" dirty="0" smtClean="0">
              <a:solidFill>
                <a:schemeClr val="bg1"/>
              </a:solidFill>
              <a:latin typeface="Times New Roman" pitchFamily="18" charset="0"/>
              <a:cs typeface="Times New Roman" pitchFamily="18" charset="0"/>
            </a:rPr>
            <a:t>87%</a:t>
          </a:r>
          <a:endParaRPr lang="ru-RU" sz="3200" dirty="0">
            <a:solidFill>
              <a:schemeClr val="bg1"/>
            </a:solidFill>
            <a:latin typeface="Times New Roman" pitchFamily="18" charset="0"/>
            <a:cs typeface="Times New Roman" pitchFamily="18" charset="0"/>
          </a:endParaRPr>
        </a:p>
      </cdr:txBody>
    </cdr:sp>
  </cdr:relSizeAnchor>
  <cdr:relSizeAnchor xmlns:cdr="http://schemas.openxmlformats.org/drawingml/2006/chartDrawing">
    <cdr:from>
      <cdr:x>0.24625</cdr:x>
      <cdr:y>0.27066</cdr:y>
    </cdr:from>
    <cdr:to>
      <cdr:x>0.35736</cdr:x>
      <cdr:y>0.45151</cdr:y>
    </cdr:to>
    <cdr:sp macro="" textlink="">
      <cdr:nvSpPr>
        <cdr:cNvPr id="5" name="TextBox 4"/>
        <cdr:cNvSpPr txBox="1"/>
      </cdr:nvSpPr>
      <cdr:spPr>
        <a:xfrm xmlns:a="http://schemas.openxmlformats.org/drawingml/2006/main">
          <a:off x="2026568" y="136849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0.61375</cdr:x>
      <cdr:y>0.76911</cdr:y>
    </cdr:from>
    <cdr:to>
      <cdr:x>0.97249</cdr:x>
      <cdr:y>1</cdr:y>
    </cdr:to>
    <cdr:sp macro="" textlink="">
      <cdr:nvSpPr>
        <cdr:cNvPr id="6" name="TextBox 5"/>
        <cdr:cNvSpPr txBox="1"/>
      </cdr:nvSpPr>
      <cdr:spPr>
        <a:xfrm xmlns:a="http://schemas.openxmlformats.org/drawingml/2006/main">
          <a:off x="5050904" y="3888779"/>
          <a:ext cx="2952328" cy="11674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0.01001</cdr:x>
      <cdr:y>0.7976</cdr:y>
    </cdr:from>
    <cdr:to>
      <cdr:x>0.98124</cdr:x>
      <cdr:y>0.97844</cdr:y>
    </cdr:to>
    <cdr:sp macro="" textlink="">
      <cdr:nvSpPr>
        <cdr:cNvPr id="7" name="TextBox 6"/>
        <cdr:cNvSpPr txBox="1"/>
      </cdr:nvSpPr>
      <cdr:spPr>
        <a:xfrm xmlns:a="http://schemas.openxmlformats.org/drawingml/2006/main">
          <a:off x="82352" y="4032795"/>
          <a:ext cx="7992888"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smtClean="0"/>
        </a:p>
        <a:p xmlns:a="http://schemas.openxmlformats.org/drawingml/2006/main">
          <a:endParaRPr lang="ru-RU" dirty="0"/>
        </a:p>
        <a:p xmlns:a="http://schemas.openxmlformats.org/drawingml/2006/main">
          <a:r>
            <a:rPr lang="ru-RU" sz="1200" b="1" i="1" dirty="0" smtClean="0">
              <a:solidFill>
                <a:srgbClr val="FF0000"/>
              </a:solidFill>
              <a:latin typeface="Times New Roman" pitchFamily="18" charset="0"/>
              <a:cs typeface="Times New Roman" pitchFamily="18" charset="0"/>
            </a:rPr>
            <a:t>24 </a:t>
          </a:r>
          <a:r>
            <a:rPr lang="ru-RU" sz="1200" b="1" i="1" dirty="0" smtClean="0">
              <a:latin typeface="Times New Roman" pitchFamily="18" charset="0"/>
              <a:cs typeface="Times New Roman" pitchFamily="18" charset="0"/>
            </a:rPr>
            <a:t>учителя в 2024 году заявлены на прохождение  курсов повышения в ГБУ ДО «ДИРО» </a:t>
          </a:r>
        </a:p>
        <a:p xmlns:a="http://schemas.openxmlformats.org/drawingml/2006/main">
          <a:r>
            <a:rPr lang="ru-RU" sz="1200" b="1" i="1" dirty="0" smtClean="0">
              <a:latin typeface="Times New Roman" pitchFamily="18" charset="0"/>
              <a:cs typeface="Times New Roman" pitchFamily="18" charset="0"/>
            </a:rPr>
            <a:t>посредством прохождения первичной диагностики для дальнейшего распределения на группы</a:t>
          </a:r>
          <a:endParaRPr lang="ru-RU" sz="1200" b="1" i="1" dirty="0">
            <a:latin typeface="Times New Roman" pitchFamily="18" charset="0"/>
            <a:cs typeface="Times New Roman"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4005C9-CBB6-42E7-B0F0-B00A38A14BD0}" type="datetimeFigureOut">
              <a:rPr lang="ru-RU" smtClean="0"/>
              <a:pPr/>
              <a:t>18.04.2024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1D1070-9328-4A91-8D40-6DD1F9535E5E}" type="slidenum">
              <a:rPr lang="ru-RU" smtClean="0"/>
              <a:pPr/>
              <a:t>‹#›</a:t>
            </a:fld>
            <a:endParaRPr lang="ru-RU"/>
          </a:p>
        </p:txBody>
      </p:sp>
    </p:spTree>
    <p:extLst>
      <p:ext uri="{BB962C8B-B14F-4D97-AF65-F5344CB8AC3E}">
        <p14:creationId xmlns:p14="http://schemas.microsoft.com/office/powerpoint/2010/main" val="1411123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81D1070-9328-4A91-8D40-6DD1F9535E5E}" type="slidenum">
              <a:rPr lang="ru-RU" smtClean="0"/>
              <a:pPr/>
              <a:t>24</a:t>
            </a:fld>
            <a:endParaRPr lang="ru-RU"/>
          </a:p>
        </p:txBody>
      </p:sp>
    </p:spTree>
    <p:extLst>
      <p:ext uri="{BB962C8B-B14F-4D97-AF65-F5344CB8AC3E}">
        <p14:creationId xmlns:p14="http://schemas.microsoft.com/office/powerpoint/2010/main" val="314556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B4C71EC6-210F-42DE-9C53-41977AD35B3D}" type="datetimeFigureOut">
              <a:rPr lang="ru-RU" smtClean="0"/>
              <a:pPr/>
              <a:t>18.04.2024</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B19B0651-EE4F-4900-A07F-96A6BFA9D0F0}"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pPr/>
              <a:t>18.04.2024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pPr/>
              <a:t>18.04.2024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pPr/>
              <a:t>18.04.2024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18.04.2024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pPr/>
              <a:t>18.04.2024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4C71EC6-210F-42DE-9C53-41977AD35B3D}" type="datetimeFigureOut">
              <a:rPr lang="ru-RU" smtClean="0"/>
              <a:pPr/>
              <a:t>18.04.2024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4C71EC6-210F-42DE-9C53-41977AD35B3D}" type="datetimeFigureOut">
              <a:rPr lang="ru-RU" smtClean="0"/>
              <a:pPr/>
              <a:t>18.04.2024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18.04.2024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pPr/>
              <a:t>18.04.2024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18.04.2024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B19B0651-EE4F-4900-A07F-96A6BFA9D0F0}"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pPr/>
              <a:t>18.04.2024</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png"/><Relationship Id="rId4" Type="http://schemas.openxmlformats.org/officeDocument/2006/relationships/image" Target="../media/image29.emf"/></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sh-kurkentskurke-1-r82.gosweb.gosuslugi.r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764704"/>
            <a:ext cx="8640960" cy="1440160"/>
          </a:xfrm>
        </p:spPr>
        <p:txBody>
          <a:bodyPr>
            <a:normAutofit fontScale="90000"/>
          </a:bodyPr>
          <a:lstStyle/>
          <a:p>
            <a:pPr algn="l"/>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ru-RU" dirty="0" smtClean="0"/>
              <a:t>         </a:t>
            </a:r>
            <a:r>
              <a:rPr lang="ru-RU" sz="4000" dirty="0" smtClean="0"/>
              <a:t>Анализ методической работы</a:t>
            </a:r>
            <a:br>
              <a:rPr lang="ru-RU" sz="4000" dirty="0" smtClean="0"/>
            </a:br>
            <a:r>
              <a:rPr lang="ru-RU" sz="4000" dirty="0" smtClean="0"/>
              <a:t>             МКОУ «Куркентская СОШ №1      </a:t>
            </a:r>
            <a:br>
              <a:rPr lang="ru-RU" sz="4000" dirty="0" smtClean="0"/>
            </a:br>
            <a:r>
              <a:rPr lang="ru-RU" sz="4000" dirty="0" smtClean="0"/>
              <a:t>                         </a:t>
            </a:r>
            <a:r>
              <a:rPr lang="ru-RU" sz="4000" dirty="0" err="1" smtClean="0"/>
              <a:t>им.М.М.Рагимова</a:t>
            </a:r>
            <a:r>
              <a:rPr lang="ru-RU" sz="4000" dirty="0" smtClean="0"/>
              <a:t>»</a:t>
            </a:r>
            <a:endParaRPr lang="ru-RU" sz="4000" dirty="0"/>
          </a:p>
        </p:txBody>
      </p:sp>
      <p:sp>
        <p:nvSpPr>
          <p:cNvPr id="3" name="Подзаголовок 2"/>
          <p:cNvSpPr>
            <a:spLocks noGrp="1"/>
          </p:cNvSpPr>
          <p:nvPr>
            <p:ph type="subTitle" idx="1"/>
          </p:nvPr>
        </p:nvSpPr>
        <p:spPr>
          <a:xfrm>
            <a:off x="533400" y="5445224"/>
            <a:ext cx="7854696" cy="792088"/>
          </a:xfrm>
        </p:spPr>
        <p:txBody>
          <a:bodyPr>
            <a:normAutofit fontScale="92500" lnSpcReduction="20000"/>
          </a:bodyPr>
          <a:lstStyle/>
          <a:p>
            <a:endParaRPr lang="ru-RU" dirty="0" smtClean="0"/>
          </a:p>
          <a:p>
            <a:r>
              <a:rPr lang="ru-RU" dirty="0" smtClean="0"/>
              <a:t>  Заместитель директора по УВР: Меджидова М.Б.</a:t>
            </a:r>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1" y="2492896"/>
            <a:ext cx="4497727"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492664"/>
          </a:xfrm>
        </p:spPr>
        <p:txBody>
          <a:bodyPr>
            <a:normAutofit/>
          </a:bodyPr>
          <a:lstStyle/>
          <a:p>
            <a:pPr algn="ctr"/>
            <a:r>
              <a:rPr lang="ru-RU" sz="2800" b="1" dirty="0" smtClean="0"/>
              <a:t>Выбор экзаменов ГИА-2024 г.</a:t>
            </a:r>
            <a:endParaRPr lang="ru-RU" sz="2800" b="1"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345068082"/>
              </p:ext>
            </p:extLst>
          </p:nvPr>
        </p:nvGraphicFramePr>
        <p:xfrm>
          <a:off x="539553" y="1341438"/>
          <a:ext cx="7776861" cy="2447600"/>
        </p:xfrm>
        <a:graphic>
          <a:graphicData uri="http://schemas.openxmlformats.org/drawingml/2006/table">
            <a:tbl>
              <a:tblPr firstRow="1" bandRow="1">
                <a:tableStyleId>{5C22544A-7EE6-4342-B048-85BDC9FD1C3A}</a:tableStyleId>
              </a:tblPr>
              <a:tblGrid>
                <a:gridCol w="924689"/>
                <a:gridCol w="770573"/>
                <a:gridCol w="681001"/>
                <a:gridCol w="648072"/>
                <a:gridCol w="828531"/>
                <a:gridCol w="827653"/>
                <a:gridCol w="792088"/>
                <a:gridCol w="792088"/>
                <a:gridCol w="792088"/>
                <a:gridCol w="720078"/>
              </a:tblGrid>
              <a:tr h="576660">
                <a:tc>
                  <a:txBody>
                    <a:bodyPr/>
                    <a:lstStyle/>
                    <a:p>
                      <a:r>
                        <a:rPr lang="ru-RU" dirty="0" smtClean="0"/>
                        <a:t>ГИА</a:t>
                      </a:r>
                      <a:endParaRPr lang="ru-RU" dirty="0"/>
                    </a:p>
                  </a:txBody>
                  <a:tcPr/>
                </a:tc>
                <a:tc>
                  <a:txBody>
                    <a:bodyPr/>
                    <a:lstStyle/>
                    <a:p>
                      <a:r>
                        <a:rPr lang="ru-RU" sz="1200" dirty="0" smtClean="0"/>
                        <a:t>Русск.</a:t>
                      </a:r>
                    </a:p>
                    <a:p>
                      <a:r>
                        <a:rPr lang="ru-RU" sz="1200" dirty="0" smtClean="0"/>
                        <a:t>язык</a:t>
                      </a:r>
                      <a:endParaRPr lang="ru-RU" sz="1200" dirty="0"/>
                    </a:p>
                  </a:txBody>
                  <a:tcPr/>
                </a:tc>
                <a:tc>
                  <a:txBody>
                    <a:bodyPr/>
                    <a:lstStyle/>
                    <a:p>
                      <a:r>
                        <a:rPr lang="ru-RU" sz="1200" dirty="0" smtClean="0"/>
                        <a:t>Мат.</a:t>
                      </a:r>
                      <a:endParaRPr lang="ru-RU" sz="1200" dirty="0"/>
                    </a:p>
                  </a:txBody>
                  <a:tcPr/>
                </a:tc>
                <a:tc>
                  <a:txBody>
                    <a:bodyPr/>
                    <a:lstStyle/>
                    <a:p>
                      <a:r>
                        <a:rPr lang="ru-RU" sz="1200" dirty="0" smtClean="0"/>
                        <a:t>Биол.</a:t>
                      </a:r>
                      <a:endParaRPr lang="ru-RU" sz="1200" dirty="0"/>
                    </a:p>
                  </a:txBody>
                  <a:tcPr/>
                </a:tc>
                <a:tc>
                  <a:txBody>
                    <a:bodyPr/>
                    <a:lstStyle/>
                    <a:p>
                      <a:r>
                        <a:rPr lang="ru-RU" sz="1200" dirty="0" smtClean="0"/>
                        <a:t>Хим.</a:t>
                      </a:r>
                      <a:endParaRPr lang="ru-RU" sz="1200" dirty="0"/>
                    </a:p>
                  </a:txBody>
                  <a:tcPr/>
                </a:tc>
                <a:tc>
                  <a:txBody>
                    <a:bodyPr/>
                    <a:lstStyle/>
                    <a:p>
                      <a:r>
                        <a:rPr lang="ru-RU" sz="1200" dirty="0" smtClean="0"/>
                        <a:t>Физ.</a:t>
                      </a:r>
                      <a:endParaRPr lang="ru-RU" sz="1200" dirty="0"/>
                    </a:p>
                  </a:txBody>
                  <a:tcPr/>
                </a:tc>
                <a:tc>
                  <a:txBody>
                    <a:bodyPr/>
                    <a:lstStyle/>
                    <a:p>
                      <a:r>
                        <a:rPr lang="ru-RU" sz="1200" dirty="0" smtClean="0"/>
                        <a:t>Англ.</a:t>
                      </a:r>
                      <a:endParaRPr lang="ru-RU" sz="1200" dirty="0"/>
                    </a:p>
                  </a:txBody>
                  <a:tcPr/>
                </a:tc>
                <a:tc>
                  <a:txBody>
                    <a:bodyPr/>
                    <a:lstStyle/>
                    <a:p>
                      <a:r>
                        <a:rPr lang="ru-RU" sz="1200" dirty="0" smtClean="0"/>
                        <a:t>Геогр.</a:t>
                      </a:r>
                      <a:endParaRPr lang="ru-RU" sz="1200" dirty="0"/>
                    </a:p>
                  </a:txBody>
                  <a:tcPr/>
                </a:tc>
                <a:tc>
                  <a:txBody>
                    <a:bodyPr/>
                    <a:lstStyle/>
                    <a:p>
                      <a:r>
                        <a:rPr lang="ru-RU" sz="1200" dirty="0" smtClean="0"/>
                        <a:t>Общ.</a:t>
                      </a:r>
                      <a:endParaRPr lang="ru-RU" sz="1200" dirty="0"/>
                    </a:p>
                  </a:txBody>
                  <a:tcPr/>
                </a:tc>
                <a:tc>
                  <a:txBody>
                    <a:bodyPr/>
                    <a:lstStyle/>
                    <a:p>
                      <a:r>
                        <a:rPr lang="ru-RU" sz="1200" dirty="0" smtClean="0"/>
                        <a:t>Ист.</a:t>
                      </a:r>
                      <a:endParaRPr lang="ru-RU" sz="1200" dirty="0"/>
                    </a:p>
                  </a:txBody>
                  <a:tcPr/>
                </a:tc>
              </a:tr>
              <a:tr h="467735">
                <a:tc>
                  <a:txBody>
                    <a:bodyPr/>
                    <a:lstStyle/>
                    <a:p>
                      <a:r>
                        <a:rPr lang="ru-RU" dirty="0" smtClean="0"/>
                        <a:t>ЕГЭ</a:t>
                      </a:r>
                      <a:endParaRPr lang="ru-RU" dirty="0"/>
                    </a:p>
                  </a:txBody>
                  <a:tcPr/>
                </a:tc>
                <a:tc>
                  <a:txBody>
                    <a:bodyPr/>
                    <a:lstStyle/>
                    <a:p>
                      <a:r>
                        <a:rPr lang="ru-RU" dirty="0" smtClean="0"/>
                        <a:t>9</a:t>
                      </a:r>
                      <a:endParaRPr lang="ru-RU" dirty="0"/>
                    </a:p>
                  </a:txBody>
                  <a:tcPr/>
                </a:tc>
                <a:tc>
                  <a:txBody>
                    <a:bodyPr/>
                    <a:lstStyle/>
                    <a:p>
                      <a:r>
                        <a:rPr lang="ru-RU" dirty="0" smtClean="0"/>
                        <a:t>9</a:t>
                      </a:r>
                      <a:endParaRPr lang="ru-RU" dirty="0"/>
                    </a:p>
                  </a:txBody>
                  <a:tcPr/>
                </a:tc>
                <a:tc>
                  <a:txBody>
                    <a:bodyPr/>
                    <a:lstStyle/>
                    <a:p>
                      <a:r>
                        <a:rPr lang="ru-RU" dirty="0" smtClean="0"/>
                        <a:t>5</a:t>
                      </a:r>
                      <a:endParaRPr lang="ru-RU" dirty="0"/>
                    </a:p>
                  </a:txBody>
                  <a:tcPr/>
                </a:tc>
                <a:tc>
                  <a:txBody>
                    <a:bodyPr/>
                    <a:lstStyle/>
                    <a:p>
                      <a:r>
                        <a:rPr lang="ru-RU" dirty="0" smtClean="0"/>
                        <a:t>4</a:t>
                      </a:r>
                      <a:endParaRPr lang="ru-RU" dirty="0"/>
                    </a:p>
                  </a:txBody>
                  <a:tcPr/>
                </a:tc>
                <a:tc>
                  <a:txBody>
                    <a:bodyPr/>
                    <a:lstStyle/>
                    <a:p>
                      <a:r>
                        <a:rPr lang="ru-RU" dirty="0" smtClean="0"/>
                        <a:t>2</a:t>
                      </a:r>
                      <a:endParaRPr lang="ru-RU" dirty="0"/>
                    </a:p>
                  </a:txBody>
                  <a:tcPr/>
                </a:tc>
                <a:tc>
                  <a:txBody>
                    <a:bodyPr/>
                    <a:lstStyle/>
                    <a:p>
                      <a:r>
                        <a:rPr lang="ru-RU" dirty="0" smtClean="0"/>
                        <a:t>2</a:t>
                      </a:r>
                      <a:endParaRPr lang="ru-RU" dirty="0"/>
                    </a:p>
                  </a:txBody>
                  <a:tcPr/>
                </a:tc>
                <a:tc>
                  <a:txBody>
                    <a:bodyPr/>
                    <a:lstStyle/>
                    <a:p>
                      <a:endParaRPr lang="ru-RU"/>
                    </a:p>
                  </a:txBody>
                  <a:tcPr/>
                </a:tc>
                <a:tc>
                  <a:txBody>
                    <a:bodyPr/>
                    <a:lstStyle/>
                    <a:p>
                      <a:r>
                        <a:rPr lang="ru-RU" dirty="0" smtClean="0"/>
                        <a:t>2</a:t>
                      </a:r>
                      <a:endParaRPr lang="ru-RU" dirty="0"/>
                    </a:p>
                  </a:txBody>
                  <a:tcPr/>
                </a:tc>
                <a:tc>
                  <a:txBody>
                    <a:bodyPr/>
                    <a:lstStyle/>
                    <a:p>
                      <a:endParaRPr lang="ru-RU" dirty="0"/>
                    </a:p>
                  </a:txBody>
                  <a:tcPr/>
                </a:tc>
              </a:tr>
              <a:tr h="467735">
                <a:tc>
                  <a:txBody>
                    <a:bodyPr/>
                    <a:lstStyle/>
                    <a:p>
                      <a:r>
                        <a:rPr lang="ru-RU" dirty="0" smtClean="0"/>
                        <a:t>ОГЭ</a:t>
                      </a:r>
                      <a:endParaRPr lang="ru-RU" dirty="0"/>
                    </a:p>
                  </a:txBody>
                  <a:tcPr/>
                </a:tc>
                <a:tc>
                  <a:txBody>
                    <a:bodyPr/>
                    <a:lstStyle/>
                    <a:p>
                      <a:r>
                        <a:rPr lang="ru-RU" dirty="0" smtClean="0"/>
                        <a:t>27</a:t>
                      </a:r>
                      <a:endParaRPr lang="ru-RU" dirty="0"/>
                    </a:p>
                  </a:txBody>
                  <a:tcPr/>
                </a:tc>
                <a:tc>
                  <a:txBody>
                    <a:bodyPr/>
                    <a:lstStyle/>
                    <a:p>
                      <a:r>
                        <a:rPr lang="ru-RU" dirty="0" smtClean="0"/>
                        <a:t>27</a:t>
                      </a:r>
                      <a:endParaRPr lang="ru-RU" dirty="0"/>
                    </a:p>
                  </a:txBody>
                  <a:tcPr/>
                </a:tc>
                <a:tc>
                  <a:txBody>
                    <a:bodyPr/>
                    <a:lstStyle/>
                    <a:p>
                      <a:r>
                        <a:rPr lang="ru-RU" dirty="0" smtClean="0"/>
                        <a:t>20</a:t>
                      </a:r>
                      <a:endParaRPr lang="ru-RU" dirty="0"/>
                    </a:p>
                  </a:txBody>
                  <a:tcPr/>
                </a:tc>
                <a:tc>
                  <a:txBody>
                    <a:bodyPr/>
                    <a:lstStyle/>
                    <a:p>
                      <a:r>
                        <a:rPr lang="ru-RU" dirty="0" smtClean="0"/>
                        <a:t>16</a:t>
                      </a:r>
                      <a:endParaRPr lang="ru-RU" dirty="0"/>
                    </a:p>
                  </a:txBody>
                  <a:tcPr/>
                </a:tc>
                <a:tc>
                  <a:txBody>
                    <a:bodyPr/>
                    <a:lstStyle/>
                    <a:p>
                      <a:endParaRPr lang="ru-RU"/>
                    </a:p>
                  </a:txBody>
                  <a:tcPr/>
                </a:tc>
                <a:tc>
                  <a:txBody>
                    <a:bodyPr/>
                    <a:lstStyle/>
                    <a:p>
                      <a:endParaRPr lang="ru-RU"/>
                    </a:p>
                  </a:txBody>
                  <a:tcPr/>
                </a:tc>
                <a:tc>
                  <a:txBody>
                    <a:bodyPr/>
                    <a:lstStyle/>
                    <a:p>
                      <a:r>
                        <a:rPr lang="ru-RU" dirty="0" smtClean="0"/>
                        <a:t>4</a:t>
                      </a:r>
                      <a:endParaRPr lang="ru-RU" dirty="0"/>
                    </a:p>
                  </a:txBody>
                  <a:tcPr/>
                </a:tc>
                <a:tc>
                  <a:txBody>
                    <a:bodyPr/>
                    <a:lstStyle/>
                    <a:p>
                      <a:r>
                        <a:rPr lang="ru-RU" dirty="0" smtClean="0"/>
                        <a:t>11</a:t>
                      </a:r>
                      <a:endParaRPr lang="ru-RU" dirty="0"/>
                    </a:p>
                  </a:txBody>
                  <a:tcPr/>
                </a:tc>
                <a:tc>
                  <a:txBody>
                    <a:bodyPr/>
                    <a:lstStyle/>
                    <a:p>
                      <a:r>
                        <a:rPr lang="ru-RU" dirty="0" smtClean="0"/>
                        <a:t>1</a:t>
                      </a:r>
                      <a:endParaRPr lang="ru-RU" dirty="0"/>
                    </a:p>
                  </a:txBody>
                  <a:tcPr/>
                </a:tc>
              </a:tr>
              <a:tr h="467735">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r>
              <a:tr h="467735">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r>
            </a:tbl>
          </a:graphicData>
        </a:graphic>
      </p:graphicFrame>
    </p:spTree>
    <p:extLst>
      <p:ext uri="{BB962C8B-B14F-4D97-AF65-F5344CB8AC3E}">
        <p14:creationId xmlns:p14="http://schemas.microsoft.com/office/powerpoint/2010/main" val="4282245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504056"/>
          </a:xfrm>
        </p:spPr>
        <p:txBody>
          <a:bodyPr>
            <a:normAutofit/>
          </a:bodyPr>
          <a:lstStyle/>
          <a:p>
            <a:pPr algn="ctr"/>
            <a:r>
              <a:rPr lang="ru-RU" sz="2800" b="1" dirty="0" smtClean="0"/>
              <a:t>Подготовка к ГИА</a:t>
            </a:r>
            <a:endParaRPr lang="ru-RU" sz="2800" b="1" dirty="0"/>
          </a:p>
        </p:txBody>
      </p:sp>
      <p:sp>
        <p:nvSpPr>
          <p:cNvPr id="3" name="Содержимое 2"/>
          <p:cNvSpPr>
            <a:spLocks noGrp="1"/>
          </p:cNvSpPr>
          <p:nvPr>
            <p:ph idx="1"/>
          </p:nvPr>
        </p:nvSpPr>
        <p:spPr>
          <a:xfrm>
            <a:off x="457200" y="1124744"/>
            <a:ext cx="8229600" cy="5199856"/>
          </a:xfrm>
        </p:spPr>
        <p:txBody>
          <a:bodyPr>
            <a:normAutofit/>
          </a:bodyPr>
          <a:lstStyle/>
          <a:p>
            <a:r>
              <a:rPr lang="ru-RU" sz="2000" dirty="0" smtClean="0">
                <a:latin typeface="Times New Roman" pitchFamily="18" charset="0"/>
                <a:cs typeface="Times New Roman" pitchFamily="18" charset="0"/>
              </a:rPr>
              <a:t>1. Анализ написанных пробных экзаменов</a:t>
            </a:r>
          </a:p>
          <a:p>
            <a:r>
              <a:rPr lang="ru-RU" sz="2000" dirty="0" smtClean="0">
                <a:latin typeface="Times New Roman" pitchFamily="18" charset="0"/>
                <a:cs typeface="Times New Roman" pitchFamily="18" charset="0"/>
              </a:rPr>
              <a:t>2.Стенд «Подготовка к ГИА» (постоянно обновляется)</a:t>
            </a:r>
          </a:p>
          <a:p>
            <a:r>
              <a:rPr lang="ru-RU" sz="2000" dirty="0" smtClean="0">
                <a:latin typeface="Times New Roman" pitchFamily="18" charset="0"/>
                <a:cs typeface="Times New Roman" pitchFamily="18" charset="0"/>
              </a:rPr>
              <a:t>3. Подготовка презентаций по заданиям ЕГЭ (как сильными, так и слабыми учащимися)</a:t>
            </a:r>
          </a:p>
          <a:p>
            <a:r>
              <a:rPr lang="ru-RU" sz="2000" dirty="0" smtClean="0">
                <a:latin typeface="Times New Roman" pitchFamily="18" charset="0"/>
                <a:cs typeface="Times New Roman" pitchFamily="18" charset="0"/>
              </a:rPr>
              <a:t>Наставничество между сильным и слабым учащимися</a:t>
            </a:r>
          </a:p>
          <a:p>
            <a:r>
              <a:rPr lang="ru-RU" sz="2000" dirty="0" smtClean="0">
                <a:latin typeface="Times New Roman" pitchFamily="18" charset="0"/>
                <a:cs typeface="Times New Roman" pitchFamily="18" charset="0"/>
              </a:rPr>
              <a:t>График дополнительных занятий</a:t>
            </a:r>
          </a:p>
          <a:p>
            <a:r>
              <a:rPr lang="ru-RU" sz="2000" dirty="0" smtClean="0">
                <a:latin typeface="Times New Roman" pitchFamily="18" charset="0"/>
                <a:cs typeface="Times New Roman" pitchFamily="18" charset="0"/>
              </a:rPr>
              <a:t>Постоянная связь с родителями (родительские собрания)</a:t>
            </a:r>
          </a:p>
          <a:p>
            <a:r>
              <a:rPr lang="ru-RU" sz="2000" dirty="0" smtClean="0">
                <a:latin typeface="Times New Roman" pitchFamily="18" charset="0"/>
                <a:cs typeface="Times New Roman" pitchFamily="18" charset="0"/>
              </a:rPr>
              <a:t>Дорожные карты подготовки к ГИА</a:t>
            </a:r>
            <a:endParaRPr lang="ru-RU" sz="2000"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b="1" dirty="0" smtClean="0"/>
              <a:t>               Протокол пробного ЕГЭ по русскому языку (22.12.2023 г.)</a:t>
            </a:r>
            <a:br>
              <a:rPr lang="ru-RU" sz="2000" b="1" dirty="0" smtClean="0"/>
            </a:br>
            <a:r>
              <a:rPr lang="ru-RU" sz="2000" b="1" dirty="0" smtClean="0">
                <a:solidFill>
                  <a:schemeClr val="tx1"/>
                </a:solidFill>
              </a:rPr>
              <a:t>По результатам тестовой части выявляем слабо выполненные задания для дальнейшей коррекционной работы</a:t>
            </a:r>
            <a:endParaRPr lang="ru-RU" sz="2000" b="1" dirty="0">
              <a:solidFill>
                <a:schemeClr val="tx1"/>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3398181322"/>
              </p:ext>
            </p:extLst>
          </p:nvPr>
        </p:nvGraphicFramePr>
        <p:xfrm>
          <a:off x="179509" y="2132856"/>
          <a:ext cx="8816524" cy="3994127"/>
        </p:xfrm>
        <a:graphic>
          <a:graphicData uri="http://schemas.openxmlformats.org/drawingml/2006/table">
            <a:tbl>
              <a:tblPr firstRow="1" firstCol="1" bandRow="1">
                <a:tableStyleId>{5C22544A-7EE6-4342-B048-85BDC9FD1C3A}</a:tableStyleId>
              </a:tblPr>
              <a:tblGrid>
                <a:gridCol w="224058"/>
                <a:gridCol w="1076166"/>
                <a:gridCol w="200525"/>
                <a:gridCol w="204447"/>
                <a:gridCol w="218666"/>
                <a:gridCol w="161793"/>
                <a:gridCol w="83060"/>
                <a:gridCol w="182384"/>
                <a:gridCol w="206898"/>
                <a:gridCol w="83060"/>
                <a:gridCol w="204447"/>
                <a:gridCol w="206898"/>
                <a:gridCol w="161793"/>
                <a:gridCol w="83060"/>
                <a:gridCol w="253476"/>
                <a:gridCol w="223568"/>
                <a:gridCol w="223568"/>
                <a:gridCol w="83060"/>
                <a:gridCol w="243179"/>
                <a:gridCol w="223568"/>
                <a:gridCol w="83060"/>
                <a:gridCol w="220627"/>
                <a:gridCol w="249062"/>
                <a:gridCol w="223568"/>
                <a:gridCol w="223568"/>
                <a:gridCol w="83060"/>
                <a:gridCol w="243179"/>
                <a:gridCol w="306628"/>
                <a:gridCol w="258379"/>
                <a:gridCol w="279950"/>
                <a:gridCol w="223568"/>
                <a:gridCol w="83060"/>
                <a:gridCol w="219156"/>
                <a:gridCol w="267694"/>
                <a:gridCol w="264634"/>
                <a:gridCol w="288918"/>
                <a:gridCol w="417555"/>
                <a:gridCol w="333184"/>
              </a:tblGrid>
              <a:tr h="332844">
                <a:tc>
                  <a:txBody>
                    <a:bodyPr/>
                    <a:lstStyle/>
                    <a:p>
                      <a:pPr>
                        <a:lnSpc>
                          <a:spcPct val="115000"/>
                        </a:lnSpc>
                        <a:spcAft>
                          <a:spcPts val="0"/>
                        </a:spcAft>
                      </a:pPr>
                      <a:r>
                        <a:rPr lang="ru-RU" sz="900">
                          <a:effectLst/>
                        </a:rPr>
                        <a:t>№</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Фамилия,</a:t>
                      </a:r>
                    </a:p>
                    <a:p>
                      <a:pPr>
                        <a:lnSpc>
                          <a:spcPct val="115000"/>
                        </a:lnSpc>
                        <a:spcAft>
                          <a:spcPts val="0"/>
                        </a:spcAft>
                      </a:pPr>
                      <a:r>
                        <a:rPr lang="ru-RU" sz="900">
                          <a:effectLst/>
                        </a:rPr>
                        <a:t>имя </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2</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4</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5</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6</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7</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8</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9</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12</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13</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14</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15</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16</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17</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18</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19</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20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21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22</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23</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24</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25</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26</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Общ.</a:t>
                      </a:r>
                    </a:p>
                    <a:p>
                      <a:pPr>
                        <a:lnSpc>
                          <a:spcPct val="115000"/>
                        </a:lnSpc>
                        <a:spcAft>
                          <a:spcPts val="0"/>
                        </a:spcAft>
                      </a:pPr>
                      <a:r>
                        <a:rPr lang="ru-RU" sz="900">
                          <a:effectLst/>
                        </a:rPr>
                        <a:t>балл</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Оц.</a:t>
                      </a:r>
                      <a:endParaRPr lang="ru-RU" sz="900">
                        <a:effectLst/>
                        <a:latin typeface="Calibri"/>
                        <a:ea typeface="Calibri"/>
                        <a:cs typeface="Times New Roman"/>
                      </a:endParaRPr>
                    </a:p>
                  </a:txBody>
                  <a:tcPr marL="54268" marR="54268" marT="0" marB="0"/>
                </a:tc>
              </a:tr>
              <a:tr h="332844">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Агамирзоева К.</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2</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15</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34</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a:t>
                      </a:r>
                      <a:endParaRPr lang="ru-RU" sz="900">
                        <a:effectLst/>
                        <a:latin typeface="Calibri"/>
                        <a:ea typeface="Calibri"/>
                        <a:cs typeface="Times New Roman"/>
                      </a:endParaRPr>
                    </a:p>
                  </a:txBody>
                  <a:tcPr marL="54268" marR="54268" marT="0" marB="0"/>
                </a:tc>
              </a:tr>
              <a:tr h="332844">
                <a:tc>
                  <a:txBody>
                    <a:bodyPr/>
                    <a:lstStyle/>
                    <a:p>
                      <a:pPr>
                        <a:lnSpc>
                          <a:spcPct val="115000"/>
                        </a:lnSpc>
                        <a:spcAft>
                          <a:spcPts val="0"/>
                        </a:spcAft>
                      </a:pPr>
                      <a:r>
                        <a:rPr lang="ru-RU" sz="900">
                          <a:effectLst/>
                        </a:rPr>
                        <a:t>2</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Бедалов В.</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14</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32</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a:t>
                      </a:r>
                      <a:endParaRPr lang="ru-RU" sz="900">
                        <a:effectLst/>
                        <a:latin typeface="Calibri"/>
                        <a:ea typeface="Calibri"/>
                        <a:cs typeface="Times New Roman"/>
                      </a:endParaRPr>
                    </a:p>
                  </a:txBody>
                  <a:tcPr marL="54268" marR="54268" marT="0" marB="0"/>
                </a:tc>
              </a:tr>
              <a:tr h="332844">
                <a:tc>
                  <a:txBody>
                    <a:bodyPr/>
                    <a:lstStyle/>
                    <a:p>
                      <a:pPr>
                        <a:lnSpc>
                          <a:spcPct val="115000"/>
                        </a:lnSpc>
                        <a:spcAft>
                          <a:spcPts val="0"/>
                        </a:spcAft>
                      </a:pPr>
                      <a:r>
                        <a:rPr lang="ru-RU" sz="900">
                          <a:effectLst/>
                        </a:rPr>
                        <a:t>3</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Кафланова К.</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2</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25</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49</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a:t>
                      </a:r>
                      <a:endParaRPr lang="ru-RU" sz="900">
                        <a:effectLst/>
                        <a:latin typeface="Calibri"/>
                        <a:ea typeface="Calibri"/>
                        <a:cs typeface="Times New Roman"/>
                      </a:endParaRPr>
                    </a:p>
                  </a:txBody>
                  <a:tcPr marL="54268" marR="54268" marT="0" marB="0"/>
                </a:tc>
              </a:tr>
              <a:tr h="332844">
                <a:tc>
                  <a:txBody>
                    <a:bodyPr/>
                    <a:lstStyle/>
                    <a:p>
                      <a:pPr>
                        <a:lnSpc>
                          <a:spcPct val="115000"/>
                        </a:lnSpc>
                        <a:spcAft>
                          <a:spcPts val="0"/>
                        </a:spcAft>
                      </a:pPr>
                      <a:r>
                        <a:rPr lang="ru-RU" sz="900">
                          <a:effectLst/>
                        </a:rPr>
                        <a:t>4</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Мирзабалаева А.</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2</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19</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40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a:t>
                      </a:r>
                      <a:endParaRPr lang="ru-RU" sz="900">
                        <a:effectLst/>
                        <a:latin typeface="Calibri"/>
                        <a:ea typeface="Calibri"/>
                        <a:cs typeface="Times New Roman"/>
                      </a:endParaRPr>
                    </a:p>
                  </a:txBody>
                  <a:tcPr marL="54268" marR="54268" marT="0" marB="0"/>
                </a:tc>
              </a:tr>
              <a:tr h="332844">
                <a:tc>
                  <a:txBody>
                    <a:bodyPr/>
                    <a:lstStyle/>
                    <a:p>
                      <a:pPr>
                        <a:lnSpc>
                          <a:spcPct val="115000"/>
                        </a:lnSpc>
                        <a:spcAft>
                          <a:spcPts val="0"/>
                        </a:spcAft>
                      </a:pPr>
                      <a:r>
                        <a:rPr lang="ru-RU" sz="900">
                          <a:effectLst/>
                        </a:rPr>
                        <a:t>5</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Рагимханова Н.</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2</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26</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51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a:t>
                      </a:r>
                      <a:endParaRPr lang="ru-RU" sz="900">
                        <a:effectLst/>
                        <a:latin typeface="Calibri"/>
                        <a:ea typeface="Calibri"/>
                        <a:cs typeface="Times New Roman"/>
                      </a:endParaRPr>
                    </a:p>
                  </a:txBody>
                  <a:tcPr marL="54268" marR="54268" marT="0" marB="0"/>
                </a:tc>
              </a:tr>
              <a:tr h="332844">
                <a:tc>
                  <a:txBody>
                    <a:bodyPr/>
                    <a:lstStyle/>
                    <a:p>
                      <a:pPr>
                        <a:lnSpc>
                          <a:spcPct val="115000"/>
                        </a:lnSpc>
                        <a:spcAft>
                          <a:spcPts val="0"/>
                        </a:spcAft>
                      </a:pPr>
                      <a:r>
                        <a:rPr lang="ru-RU" sz="900">
                          <a:effectLst/>
                        </a:rPr>
                        <a:t>6</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Сефикулиева Х.</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2</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26</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a:t>
                      </a:r>
                      <a:endParaRPr lang="ru-RU" sz="900">
                        <a:effectLst/>
                        <a:latin typeface="Calibri"/>
                        <a:ea typeface="Calibri"/>
                        <a:cs typeface="Times New Roman"/>
                      </a:endParaRPr>
                    </a:p>
                  </a:txBody>
                  <a:tcPr marL="54268" marR="54268" marT="0" marB="0"/>
                </a:tc>
              </a:tr>
              <a:tr h="332844">
                <a:tc>
                  <a:txBody>
                    <a:bodyPr/>
                    <a:lstStyle/>
                    <a:p>
                      <a:pPr>
                        <a:lnSpc>
                          <a:spcPct val="115000"/>
                        </a:lnSpc>
                        <a:spcAft>
                          <a:spcPts val="0"/>
                        </a:spcAft>
                      </a:pPr>
                      <a:r>
                        <a:rPr lang="ru-RU" sz="900">
                          <a:effectLst/>
                        </a:rPr>
                        <a:t>7</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Шайдаев И.</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8</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19</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2</a:t>
                      </a:r>
                      <a:endParaRPr lang="ru-RU" sz="900">
                        <a:effectLst/>
                        <a:latin typeface="Calibri"/>
                        <a:ea typeface="Calibri"/>
                        <a:cs typeface="Times New Roman"/>
                      </a:endParaRPr>
                    </a:p>
                  </a:txBody>
                  <a:tcPr marL="54268" marR="54268" marT="0" marB="0"/>
                </a:tc>
              </a:tr>
              <a:tr h="332844">
                <a:tc>
                  <a:txBody>
                    <a:bodyPr/>
                    <a:lstStyle/>
                    <a:p>
                      <a:pPr>
                        <a:lnSpc>
                          <a:spcPct val="115000"/>
                        </a:lnSpc>
                        <a:spcAft>
                          <a:spcPts val="0"/>
                        </a:spcAft>
                      </a:pPr>
                      <a:r>
                        <a:rPr lang="ru-RU" sz="900">
                          <a:effectLst/>
                        </a:rPr>
                        <a:t>8</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Шайдаев Р.</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0</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21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43</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a:t>
                      </a:r>
                      <a:endParaRPr lang="ru-RU" sz="900">
                        <a:effectLst/>
                        <a:latin typeface="Calibri"/>
                        <a:ea typeface="Calibri"/>
                        <a:cs typeface="Times New Roman"/>
                      </a:endParaRPr>
                    </a:p>
                  </a:txBody>
                  <a:tcPr marL="54268" marR="54268" marT="0" marB="0"/>
                </a:tc>
              </a:tr>
              <a:tr h="332844">
                <a:tc>
                  <a:txBody>
                    <a:bodyPr/>
                    <a:lstStyle/>
                    <a:p>
                      <a:pPr>
                        <a:lnSpc>
                          <a:spcPct val="115000"/>
                        </a:lnSpc>
                        <a:spcAft>
                          <a:spcPts val="0"/>
                        </a:spcAft>
                      </a:pPr>
                      <a:r>
                        <a:rPr lang="ru-RU" sz="900">
                          <a:effectLst/>
                        </a:rPr>
                        <a:t>9</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Шихрагимова А.</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2</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1</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29</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dirty="0">
                          <a:effectLst/>
                        </a:rPr>
                        <a:t>55</a:t>
                      </a:r>
                      <a:endParaRPr lang="ru-RU" sz="900" dirty="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4</a:t>
                      </a:r>
                      <a:endParaRPr lang="ru-RU" sz="900">
                        <a:effectLst/>
                        <a:latin typeface="Calibri"/>
                        <a:ea typeface="Calibri"/>
                        <a:cs typeface="Times New Roman"/>
                      </a:endParaRPr>
                    </a:p>
                  </a:txBody>
                  <a:tcPr marL="54268" marR="54268" marT="0" marB="0"/>
                </a:tc>
              </a:tr>
              <a:tr h="665687">
                <a:tc gridSpan="2">
                  <a:txBody>
                    <a:bodyPr/>
                    <a:lstStyle/>
                    <a:p>
                      <a:pPr>
                        <a:lnSpc>
                          <a:spcPct val="115000"/>
                        </a:lnSpc>
                        <a:spcAft>
                          <a:spcPts val="0"/>
                        </a:spcAft>
                      </a:pPr>
                      <a:r>
                        <a:rPr lang="ru-RU" sz="900">
                          <a:effectLst/>
                        </a:rPr>
                        <a:t>Правильно</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8</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6</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4</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7</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6</a:t>
                      </a:r>
                      <a:endParaRPr lang="ru-RU" sz="900">
                        <a:effectLst/>
                        <a:latin typeface="Calibri"/>
                        <a:ea typeface="Calibri"/>
                        <a:cs typeface="Times New Roman"/>
                      </a:endParaRPr>
                    </a:p>
                  </a:txBody>
                  <a:tcPr marL="54268" marR="54268" marT="0" marB="0"/>
                </a:tc>
                <a:tc hMerge="1">
                  <a:txBody>
                    <a:bodyPr/>
                    <a:lstStyle/>
                    <a:p>
                      <a:endParaRPr lang="ru-RU"/>
                    </a:p>
                  </a:txBody>
                  <a:tcPr/>
                </a:tc>
                <a:tc gridSpan="2">
                  <a:txBody>
                    <a:bodyPr/>
                    <a:lstStyle/>
                    <a:p>
                      <a:pPr>
                        <a:lnSpc>
                          <a:spcPct val="115000"/>
                        </a:lnSpc>
                        <a:spcAft>
                          <a:spcPts val="0"/>
                        </a:spcAft>
                      </a:pPr>
                      <a:r>
                        <a:rPr lang="ru-RU" sz="900">
                          <a:effectLst/>
                        </a:rPr>
                        <a:t>9</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6</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8</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4</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6</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6</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4</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5</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9</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4</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6</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7</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6</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7</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5</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4</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6</a:t>
                      </a:r>
                      <a:endParaRPr lang="ru-RU" sz="900">
                        <a:effectLst/>
                        <a:latin typeface="Calibri"/>
                        <a:ea typeface="Calibri"/>
                        <a:cs typeface="Times New Roman"/>
                      </a:endParaRPr>
                    </a:p>
                  </a:txBody>
                  <a:tcPr marL="54268" marR="54268" marT="0" marB="0"/>
                </a:tc>
                <a:tc gridSpan="2">
                  <a:txBody>
                    <a:bodyPr/>
                    <a:lstStyle/>
                    <a:p>
                      <a:pPr>
                        <a:lnSpc>
                          <a:spcPct val="115000"/>
                        </a:lnSpc>
                        <a:spcAft>
                          <a:spcPts val="0"/>
                        </a:spcAft>
                      </a:pPr>
                      <a:r>
                        <a:rPr lang="ru-RU" sz="900">
                          <a:effectLst/>
                        </a:rPr>
                        <a:t>4</a:t>
                      </a:r>
                      <a:endParaRPr lang="ru-RU" sz="900">
                        <a:effectLst/>
                        <a:latin typeface="Calibri"/>
                        <a:ea typeface="Calibri"/>
                        <a:cs typeface="Times New Roman"/>
                      </a:endParaRPr>
                    </a:p>
                  </a:txBody>
                  <a:tcPr marL="54268" marR="54268" marT="0" marB="0"/>
                </a:tc>
                <a:tc hMerge="1">
                  <a:txBody>
                    <a:bodyPr/>
                    <a:lstStyle/>
                    <a:p>
                      <a:endParaRPr lang="ru-RU"/>
                    </a:p>
                  </a:txBody>
                  <a:tcPr/>
                </a:tc>
                <a:tc>
                  <a:txBody>
                    <a:bodyPr/>
                    <a:lstStyle/>
                    <a:p>
                      <a:pPr>
                        <a:lnSpc>
                          <a:spcPct val="115000"/>
                        </a:lnSpc>
                        <a:spcAft>
                          <a:spcPts val="0"/>
                        </a:spcAft>
                      </a:pPr>
                      <a:r>
                        <a:rPr lang="ru-RU" sz="900">
                          <a:effectLst/>
                        </a:rPr>
                        <a:t>5</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dirty="0">
                          <a:effectLst/>
                        </a:rPr>
                        <a:t>8</a:t>
                      </a:r>
                      <a:endParaRPr lang="ru-RU" sz="900" dirty="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18,7</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a:effectLst/>
                        </a:rPr>
                        <a:t>38,7</a:t>
                      </a:r>
                      <a:endParaRPr lang="ru-RU" sz="900">
                        <a:effectLst/>
                        <a:latin typeface="Calibri"/>
                        <a:ea typeface="Calibri"/>
                        <a:cs typeface="Times New Roman"/>
                      </a:endParaRPr>
                    </a:p>
                  </a:txBody>
                  <a:tcPr marL="54268" marR="54268" marT="0" marB="0"/>
                </a:tc>
                <a:tc>
                  <a:txBody>
                    <a:bodyPr/>
                    <a:lstStyle/>
                    <a:p>
                      <a:pPr>
                        <a:lnSpc>
                          <a:spcPct val="115000"/>
                        </a:lnSpc>
                        <a:spcAft>
                          <a:spcPts val="0"/>
                        </a:spcAft>
                      </a:pPr>
                      <a:r>
                        <a:rPr lang="ru-RU" sz="900" dirty="0">
                          <a:effectLst/>
                        </a:rPr>
                        <a:t>3</a:t>
                      </a:r>
                      <a:endParaRPr lang="ru-RU" sz="900" dirty="0">
                        <a:effectLst/>
                        <a:latin typeface="Calibri"/>
                        <a:ea typeface="Calibri"/>
                        <a:cs typeface="Times New Roman"/>
                      </a:endParaRPr>
                    </a:p>
                  </a:txBody>
                  <a:tcPr marL="54268" marR="54268" marT="0" marB="0"/>
                </a:tc>
              </a:tr>
            </a:tbl>
          </a:graphicData>
        </a:graphic>
      </p:graphicFrame>
    </p:spTree>
    <p:extLst>
      <p:ext uri="{BB962C8B-B14F-4D97-AF65-F5344CB8AC3E}">
        <p14:creationId xmlns:p14="http://schemas.microsoft.com/office/powerpoint/2010/main" val="3018826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Наставничество </a:t>
            </a:r>
            <a:br>
              <a:rPr lang="ru-RU" dirty="0" smtClean="0"/>
            </a:br>
            <a:r>
              <a:rPr lang="ru-RU" dirty="0" smtClean="0"/>
              <a:t>Ученик          </a:t>
            </a:r>
            <a:r>
              <a:rPr lang="ru-RU" dirty="0" err="1" smtClean="0"/>
              <a:t>ученик</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675134560"/>
              </p:ext>
            </p:extLst>
          </p:nvPr>
        </p:nvGraphicFramePr>
        <p:xfrm>
          <a:off x="457200" y="1935163"/>
          <a:ext cx="8229600" cy="111252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ru-RU" dirty="0" smtClean="0"/>
                        <a:t>Наставник</a:t>
                      </a:r>
                      <a:endParaRPr lang="ru-RU" dirty="0"/>
                    </a:p>
                  </a:txBody>
                  <a:tcPr/>
                </a:tc>
                <a:tc>
                  <a:txBody>
                    <a:bodyPr/>
                    <a:lstStyle/>
                    <a:p>
                      <a:r>
                        <a:rPr lang="ru-RU" dirty="0" smtClean="0"/>
                        <a:t>         Задания ЕГЭ</a:t>
                      </a:r>
                      <a:endParaRPr lang="ru-RU" dirty="0"/>
                    </a:p>
                  </a:txBody>
                  <a:tcPr/>
                </a:tc>
                <a:tc>
                  <a:txBody>
                    <a:bodyPr/>
                    <a:lstStyle/>
                    <a:p>
                      <a:r>
                        <a:rPr lang="ru-RU" dirty="0" smtClean="0"/>
                        <a:t>Наставляемый</a:t>
                      </a:r>
                      <a:endParaRPr lang="ru-RU" dirty="0"/>
                    </a:p>
                  </a:txBody>
                  <a:tcPr/>
                </a:tc>
              </a:tr>
              <a:tr h="370840">
                <a:tc>
                  <a:txBody>
                    <a:bodyPr/>
                    <a:lstStyle/>
                    <a:p>
                      <a:r>
                        <a:rPr lang="ru-RU" dirty="0" err="1" smtClean="0"/>
                        <a:t>Шихрагимова</a:t>
                      </a:r>
                      <a:r>
                        <a:rPr lang="ru-RU" dirty="0" smtClean="0"/>
                        <a:t> Амина</a:t>
                      </a:r>
                      <a:endParaRPr lang="ru-RU" dirty="0"/>
                    </a:p>
                  </a:txBody>
                  <a:tcPr/>
                </a:tc>
                <a:tc>
                  <a:txBody>
                    <a:bodyPr/>
                    <a:lstStyle/>
                    <a:p>
                      <a:r>
                        <a:rPr lang="ru-RU" dirty="0" smtClean="0"/>
                        <a:t>        </a:t>
                      </a:r>
                      <a:r>
                        <a:rPr lang="ru-RU" baseline="0" dirty="0" smtClean="0"/>
                        <a:t> </a:t>
                      </a:r>
                      <a:r>
                        <a:rPr lang="ru-RU" dirty="0" smtClean="0"/>
                        <a:t> 20,</a:t>
                      </a:r>
                      <a:r>
                        <a:rPr lang="ru-RU" baseline="0" dirty="0" smtClean="0"/>
                        <a:t> 21, 23, 24</a:t>
                      </a:r>
                      <a:endParaRPr lang="ru-RU" dirty="0"/>
                    </a:p>
                  </a:txBody>
                  <a:tcPr/>
                </a:tc>
                <a:tc>
                  <a:txBody>
                    <a:bodyPr/>
                    <a:lstStyle/>
                    <a:p>
                      <a:r>
                        <a:rPr lang="ru-RU" dirty="0" err="1" smtClean="0"/>
                        <a:t>Агамирзоева</a:t>
                      </a:r>
                      <a:r>
                        <a:rPr lang="ru-RU" baseline="0" dirty="0" smtClean="0"/>
                        <a:t> </a:t>
                      </a:r>
                      <a:r>
                        <a:rPr lang="ru-RU" baseline="0" dirty="0" err="1" smtClean="0"/>
                        <a:t>Камила</a:t>
                      </a:r>
                      <a:endParaRPr lang="ru-RU" dirty="0"/>
                    </a:p>
                  </a:txBody>
                  <a:tcPr/>
                </a:tc>
              </a:tr>
              <a:tr h="370840">
                <a:tc>
                  <a:txBody>
                    <a:bodyPr/>
                    <a:lstStyle/>
                    <a:p>
                      <a:r>
                        <a:rPr lang="ru-RU" dirty="0" err="1" smtClean="0"/>
                        <a:t>Рагимханова</a:t>
                      </a:r>
                      <a:r>
                        <a:rPr lang="ru-RU" dirty="0" smtClean="0"/>
                        <a:t> </a:t>
                      </a:r>
                      <a:r>
                        <a:rPr lang="ru-RU" dirty="0" err="1" smtClean="0"/>
                        <a:t>Найиля</a:t>
                      </a:r>
                      <a:endParaRPr lang="ru-RU" dirty="0"/>
                    </a:p>
                  </a:txBody>
                  <a:tcPr/>
                </a:tc>
                <a:tc>
                  <a:txBody>
                    <a:bodyPr/>
                    <a:lstStyle/>
                    <a:p>
                      <a:r>
                        <a:rPr lang="ru-RU" dirty="0" smtClean="0"/>
                        <a:t>            9,</a:t>
                      </a:r>
                      <a:r>
                        <a:rPr lang="ru-RU" baseline="0" dirty="0" smtClean="0"/>
                        <a:t> 10, 11, 12</a:t>
                      </a:r>
                      <a:endParaRPr lang="ru-RU" dirty="0"/>
                    </a:p>
                  </a:txBody>
                  <a:tcPr/>
                </a:tc>
                <a:tc>
                  <a:txBody>
                    <a:bodyPr/>
                    <a:lstStyle/>
                    <a:p>
                      <a:r>
                        <a:rPr lang="ru-RU" dirty="0" err="1" smtClean="0"/>
                        <a:t>Сефикулиева</a:t>
                      </a:r>
                      <a:r>
                        <a:rPr lang="ru-RU" dirty="0" smtClean="0"/>
                        <a:t> </a:t>
                      </a:r>
                      <a:r>
                        <a:rPr lang="ru-RU" dirty="0" err="1" smtClean="0"/>
                        <a:t>Хадижа</a:t>
                      </a:r>
                      <a:endParaRPr lang="ru-RU" dirty="0"/>
                    </a:p>
                  </a:txBody>
                  <a:tcPr/>
                </a:tc>
              </a:tr>
            </a:tbl>
          </a:graphicData>
        </a:graphic>
      </p:graphicFrame>
      <p:sp>
        <p:nvSpPr>
          <p:cNvPr id="5" name="Стрелка вправо 4"/>
          <p:cNvSpPr/>
          <p:nvPr/>
        </p:nvSpPr>
        <p:spPr>
          <a:xfrm>
            <a:off x="4139952" y="13407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7" name="Таблица 6"/>
          <p:cNvGraphicFramePr>
            <a:graphicFrameLocks noGrp="1"/>
          </p:cNvGraphicFramePr>
          <p:nvPr>
            <p:extLst>
              <p:ext uri="{D42A27DB-BD31-4B8C-83A1-F6EECF244321}">
                <p14:modId xmlns:p14="http://schemas.microsoft.com/office/powerpoint/2010/main" val="2874863117"/>
              </p:ext>
            </p:extLst>
          </p:nvPr>
        </p:nvGraphicFramePr>
        <p:xfrm>
          <a:off x="467543" y="3645024"/>
          <a:ext cx="8208912" cy="2701280"/>
        </p:xfrm>
        <a:graphic>
          <a:graphicData uri="http://schemas.openxmlformats.org/drawingml/2006/table">
            <a:tbl>
              <a:tblPr firstRow="1" bandRow="1">
                <a:tableStyleId>{5C22544A-7EE6-4342-B048-85BDC9FD1C3A}</a:tableStyleId>
              </a:tblPr>
              <a:tblGrid>
                <a:gridCol w="2736304"/>
                <a:gridCol w="2736304"/>
                <a:gridCol w="2736304"/>
              </a:tblGrid>
              <a:tr h="720080">
                <a:tc>
                  <a:txBody>
                    <a:bodyPr/>
                    <a:lstStyle/>
                    <a:p>
                      <a:r>
                        <a:rPr lang="ru-RU" dirty="0" smtClean="0"/>
                        <a:t>Наставник</a:t>
                      </a:r>
                      <a:endParaRPr lang="ru-RU" dirty="0"/>
                    </a:p>
                  </a:txBody>
                  <a:tcPr/>
                </a:tc>
                <a:tc>
                  <a:txBody>
                    <a:bodyPr/>
                    <a:lstStyle/>
                    <a:p>
                      <a:r>
                        <a:rPr lang="ru-RU" dirty="0" smtClean="0"/>
                        <a:t>       Задания</a:t>
                      </a:r>
                      <a:r>
                        <a:rPr lang="ru-RU" baseline="0" dirty="0" smtClean="0"/>
                        <a:t> ВПР </a:t>
                      </a:r>
                    </a:p>
                    <a:p>
                      <a:r>
                        <a:rPr lang="ru-RU" baseline="0" dirty="0" smtClean="0"/>
                        <a:t>            (8 класс)</a:t>
                      </a:r>
                      <a:endParaRPr lang="ru-RU" dirty="0"/>
                    </a:p>
                  </a:txBody>
                  <a:tcPr/>
                </a:tc>
                <a:tc>
                  <a:txBody>
                    <a:bodyPr/>
                    <a:lstStyle/>
                    <a:p>
                      <a:r>
                        <a:rPr lang="ru-RU" dirty="0" smtClean="0"/>
                        <a:t>Наставляемый</a:t>
                      </a:r>
                      <a:endParaRPr lang="ru-RU" dirty="0"/>
                    </a:p>
                  </a:txBody>
                  <a:tcPr/>
                </a:tc>
              </a:tr>
              <a:tr h="648072">
                <a:tc>
                  <a:txBody>
                    <a:bodyPr/>
                    <a:lstStyle/>
                    <a:p>
                      <a:r>
                        <a:rPr lang="ru-RU" dirty="0" err="1" smtClean="0"/>
                        <a:t>Шихбабаев</a:t>
                      </a:r>
                      <a:r>
                        <a:rPr lang="ru-RU" dirty="0" smtClean="0"/>
                        <a:t> Омар</a:t>
                      </a:r>
                      <a:endParaRPr lang="ru-RU" dirty="0"/>
                    </a:p>
                  </a:txBody>
                  <a:tcPr/>
                </a:tc>
                <a:tc>
                  <a:txBody>
                    <a:bodyPr/>
                    <a:lstStyle/>
                    <a:p>
                      <a:r>
                        <a:rPr lang="ru-RU" sz="1600" dirty="0" smtClean="0"/>
                        <a:t>          Задание 11 (подчинительная</a:t>
                      </a:r>
                      <a:r>
                        <a:rPr lang="ru-RU" sz="1600" baseline="0" dirty="0" smtClean="0"/>
                        <a:t> связь в словосочетаниях)</a:t>
                      </a:r>
                      <a:endParaRPr lang="ru-RU" sz="1600" dirty="0"/>
                    </a:p>
                  </a:txBody>
                  <a:tcPr/>
                </a:tc>
                <a:tc>
                  <a:txBody>
                    <a:bodyPr/>
                    <a:lstStyle/>
                    <a:p>
                      <a:r>
                        <a:rPr lang="ru-RU" dirty="0" err="1" smtClean="0"/>
                        <a:t>Везиров</a:t>
                      </a:r>
                      <a:r>
                        <a:rPr lang="ru-RU" dirty="0" smtClean="0"/>
                        <a:t> Руслан</a:t>
                      </a:r>
                      <a:endParaRPr lang="ru-RU" dirty="0"/>
                    </a:p>
                  </a:txBody>
                  <a:tcPr/>
                </a:tc>
              </a:tr>
              <a:tr h="370840">
                <a:tc>
                  <a:txBody>
                    <a:bodyPr/>
                    <a:lstStyle/>
                    <a:p>
                      <a:r>
                        <a:rPr lang="ru-RU" dirty="0" err="1" smtClean="0"/>
                        <a:t>Сердеров</a:t>
                      </a:r>
                      <a:r>
                        <a:rPr lang="ru-RU" dirty="0" smtClean="0"/>
                        <a:t> </a:t>
                      </a:r>
                      <a:r>
                        <a:rPr lang="ru-RU" dirty="0" err="1" smtClean="0"/>
                        <a:t>Азим</a:t>
                      </a:r>
                      <a:endParaRPr lang="ru-RU" dirty="0"/>
                    </a:p>
                  </a:txBody>
                  <a:tcPr/>
                </a:tc>
                <a:tc>
                  <a:txBody>
                    <a:bodyPr/>
                    <a:lstStyle/>
                    <a:p>
                      <a:r>
                        <a:rPr lang="ru-RU" sz="1600" dirty="0" smtClean="0"/>
                        <a:t>Первоначальный</a:t>
                      </a:r>
                      <a:r>
                        <a:rPr lang="ru-RU" sz="1600" baseline="0" dirty="0" smtClean="0"/>
                        <a:t> балл-</a:t>
                      </a:r>
                      <a:r>
                        <a:rPr lang="ru-RU" sz="1600" baseline="0" dirty="0" smtClean="0">
                          <a:solidFill>
                            <a:srgbClr val="FF0000"/>
                          </a:solidFill>
                        </a:rPr>
                        <a:t>0</a:t>
                      </a:r>
                      <a:r>
                        <a:rPr lang="ru-RU" sz="1600" baseline="0" dirty="0" smtClean="0"/>
                        <a:t> из возможных </a:t>
                      </a:r>
                      <a:r>
                        <a:rPr lang="ru-RU" sz="1600" baseline="0" dirty="0" smtClean="0">
                          <a:solidFill>
                            <a:srgbClr val="FF0000"/>
                          </a:solidFill>
                        </a:rPr>
                        <a:t>5</a:t>
                      </a:r>
                      <a:endParaRPr lang="ru-RU" sz="1600" dirty="0">
                        <a:solidFill>
                          <a:srgbClr val="FF0000"/>
                        </a:solidFill>
                      </a:endParaRPr>
                    </a:p>
                  </a:txBody>
                  <a:tcPr/>
                </a:tc>
                <a:tc>
                  <a:txBody>
                    <a:bodyPr/>
                    <a:lstStyle/>
                    <a:p>
                      <a:r>
                        <a:rPr lang="ru-RU" dirty="0" err="1" smtClean="0"/>
                        <a:t>Мирзебалаев</a:t>
                      </a:r>
                      <a:r>
                        <a:rPr lang="ru-RU" dirty="0" smtClean="0"/>
                        <a:t> </a:t>
                      </a:r>
                      <a:r>
                        <a:rPr lang="ru-RU" dirty="0" err="1" smtClean="0"/>
                        <a:t>Кюребег</a:t>
                      </a:r>
                      <a:endParaRPr lang="ru-RU" dirty="0"/>
                    </a:p>
                  </a:txBody>
                  <a:tcPr/>
                </a:tc>
              </a:tr>
              <a:tr h="370840">
                <a:tc>
                  <a:txBody>
                    <a:bodyPr/>
                    <a:lstStyle/>
                    <a:p>
                      <a:r>
                        <a:rPr lang="ru-RU" dirty="0" smtClean="0"/>
                        <a:t>Качаева </a:t>
                      </a:r>
                      <a:r>
                        <a:rPr lang="ru-RU" dirty="0" err="1" smtClean="0"/>
                        <a:t>Иминат</a:t>
                      </a:r>
                      <a:endParaRPr lang="ru-RU" dirty="0"/>
                    </a:p>
                  </a:txBody>
                  <a:tcPr/>
                </a:tc>
                <a:tc>
                  <a:txBody>
                    <a:bodyPr/>
                    <a:lstStyle/>
                    <a:p>
                      <a:r>
                        <a:rPr lang="ru-RU" sz="1600" dirty="0" smtClean="0"/>
                        <a:t>Результат-безошибочное</a:t>
                      </a:r>
                      <a:r>
                        <a:rPr lang="ru-RU" sz="1600" baseline="0" dirty="0" smtClean="0"/>
                        <a:t> выполнение</a:t>
                      </a:r>
                      <a:endParaRPr lang="ru-RU" sz="1600" dirty="0"/>
                    </a:p>
                  </a:txBody>
                  <a:tcPr/>
                </a:tc>
                <a:tc>
                  <a:txBody>
                    <a:bodyPr/>
                    <a:lstStyle/>
                    <a:p>
                      <a:r>
                        <a:rPr lang="ru-RU" dirty="0" err="1" smtClean="0"/>
                        <a:t>Агамирзоева</a:t>
                      </a:r>
                      <a:r>
                        <a:rPr lang="ru-RU" baseline="0" dirty="0" smtClean="0"/>
                        <a:t> </a:t>
                      </a:r>
                      <a:r>
                        <a:rPr lang="ru-RU" baseline="0" dirty="0" err="1" smtClean="0"/>
                        <a:t>Мислимат</a:t>
                      </a:r>
                      <a:endParaRPr lang="ru-RU" dirty="0"/>
                    </a:p>
                  </a:txBody>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792088"/>
          </a:xfrm>
        </p:spPr>
        <p:txBody>
          <a:bodyPr>
            <a:normAutofit/>
          </a:bodyPr>
          <a:lstStyle/>
          <a:p>
            <a:pPr algn="ctr"/>
            <a:r>
              <a:rPr lang="ru-RU" sz="2400" b="1" dirty="0" smtClean="0">
                <a:solidFill>
                  <a:schemeClr val="tx1"/>
                </a:solidFill>
              </a:rPr>
              <a:t>Управленческая команда учителей</a:t>
            </a:r>
            <a:br>
              <a:rPr lang="ru-RU" sz="2400" b="1" dirty="0" smtClean="0">
                <a:solidFill>
                  <a:schemeClr val="tx1"/>
                </a:solidFill>
              </a:rPr>
            </a:br>
            <a:r>
              <a:rPr lang="ru-RU" sz="2400" b="1" dirty="0" smtClean="0">
                <a:solidFill>
                  <a:schemeClr val="tx1"/>
                </a:solidFill>
              </a:rPr>
              <a:t> в развитии ФГ обучающихся</a:t>
            </a:r>
            <a:endParaRPr lang="ru-RU" sz="2400" b="1" dirty="0">
              <a:solidFill>
                <a:schemeClr val="tx1"/>
              </a:solidFill>
            </a:endParaRPr>
          </a:p>
        </p:txBody>
      </p:sp>
      <p:graphicFrame>
        <p:nvGraphicFramePr>
          <p:cNvPr id="5" name="Содержимое 4"/>
          <p:cNvGraphicFramePr>
            <a:graphicFrameLocks noGrp="1"/>
          </p:cNvGraphicFramePr>
          <p:nvPr>
            <p:ph idx="1"/>
          </p:nvPr>
        </p:nvGraphicFramePr>
        <p:xfrm>
          <a:off x="457200" y="1196975"/>
          <a:ext cx="8229600" cy="4485640"/>
        </p:xfrm>
        <a:graphic>
          <a:graphicData uri="http://schemas.openxmlformats.org/drawingml/2006/table">
            <a:tbl>
              <a:tblPr firstRow="1" bandRow="1">
                <a:tableStyleId>{5C22544A-7EE6-4342-B048-85BDC9FD1C3A}</a:tableStyleId>
              </a:tblPr>
              <a:tblGrid>
                <a:gridCol w="442392"/>
                <a:gridCol w="3672408"/>
                <a:gridCol w="2057400"/>
                <a:gridCol w="2057400"/>
              </a:tblGrid>
              <a:tr h="370840">
                <a:tc>
                  <a:txBody>
                    <a:bodyPr/>
                    <a:lstStyle/>
                    <a:p>
                      <a:r>
                        <a:rPr lang="ru-RU" dirty="0" smtClean="0"/>
                        <a:t>№</a:t>
                      </a:r>
                      <a:endParaRPr lang="ru-RU" dirty="0"/>
                    </a:p>
                  </a:txBody>
                  <a:tcPr/>
                </a:tc>
                <a:tc>
                  <a:txBody>
                    <a:bodyPr/>
                    <a:lstStyle/>
                    <a:p>
                      <a:r>
                        <a:rPr lang="ru-RU" dirty="0" smtClean="0"/>
                        <a:t>Направление</a:t>
                      </a:r>
                      <a:r>
                        <a:rPr lang="ru-RU" baseline="0" dirty="0" smtClean="0"/>
                        <a:t> ФГ</a:t>
                      </a:r>
                      <a:endParaRPr lang="ru-RU" dirty="0"/>
                    </a:p>
                  </a:txBody>
                  <a:tcPr/>
                </a:tc>
                <a:tc>
                  <a:txBody>
                    <a:bodyPr/>
                    <a:lstStyle/>
                    <a:p>
                      <a:r>
                        <a:rPr lang="ru-RU" dirty="0" smtClean="0"/>
                        <a:t>ФИО</a:t>
                      </a:r>
                      <a:r>
                        <a:rPr lang="ru-RU" baseline="0" dirty="0" smtClean="0"/>
                        <a:t> координатора</a:t>
                      </a:r>
                      <a:r>
                        <a:rPr lang="ru-RU" dirty="0" smtClean="0"/>
                        <a:t> </a:t>
                      </a:r>
                      <a:endParaRPr lang="ru-RU" dirty="0"/>
                    </a:p>
                  </a:txBody>
                  <a:tcPr/>
                </a:tc>
                <a:tc>
                  <a:txBody>
                    <a:bodyPr/>
                    <a:lstStyle/>
                    <a:p>
                      <a:r>
                        <a:rPr lang="ru-RU" dirty="0" smtClean="0"/>
                        <a:t>Должность</a:t>
                      </a:r>
                      <a:endParaRPr lang="ru-RU" dirty="0"/>
                    </a:p>
                  </a:txBody>
                  <a:tcPr/>
                </a:tc>
              </a:tr>
              <a:tr h="370840">
                <a:tc>
                  <a:txBody>
                    <a:bodyPr/>
                    <a:lstStyle/>
                    <a:p>
                      <a:r>
                        <a:rPr lang="ru-RU" dirty="0" smtClean="0"/>
                        <a:t>1</a:t>
                      </a:r>
                      <a:endParaRPr lang="ru-RU" dirty="0"/>
                    </a:p>
                  </a:txBody>
                  <a:tcPr/>
                </a:tc>
                <a:tc>
                  <a:txBody>
                    <a:bodyPr/>
                    <a:lstStyle/>
                    <a:p>
                      <a:r>
                        <a:rPr kumimoji="0" lang="ru-RU" sz="1800" kern="1200" dirty="0" smtClean="0">
                          <a:solidFill>
                            <a:schemeClr val="dk1"/>
                          </a:solidFill>
                          <a:latin typeface="+mn-lt"/>
                          <a:ea typeface="+mn-ea"/>
                          <a:cs typeface="+mn-cs"/>
                        </a:rPr>
                        <a:t>Читательская грамотность</a:t>
                      </a:r>
                      <a:endParaRPr lang="ru-RU" dirty="0"/>
                    </a:p>
                  </a:txBody>
                  <a:tcPr/>
                </a:tc>
                <a:tc>
                  <a:txBody>
                    <a:bodyPr/>
                    <a:lstStyle/>
                    <a:p>
                      <a:r>
                        <a:rPr lang="ru-RU" dirty="0" smtClean="0"/>
                        <a:t>Меджидова</a:t>
                      </a:r>
                      <a:r>
                        <a:rPr lang="ru-RU" baseline="0" dirty="0" smtClean="0"/>
                        <a:t> М.Б.</a:t>
                      </a:r>
                      <a:endParaRPr lang="ru-RU" dirty="0"/>
                    </a:p>
                  </a:txBody>
                  <a:tcPr/>
                </a:tc>
                <a:tc>
                  <a:txBody>
                    <a:bodyPr/>
                    <a:lstStyle/>
                    <a:p>
                      <a:r>
                        <a:rPr lang="ru-RU" dirty="0" smtClean="0"/>
                        <a:t>учитель русского языка и </a:t>
                      </a:r>
                      <a:r>
                        <a:rPr lang="ru-RU" dirty="0" err="1" smtClean="0"/>
                        <a:t>лит-ры</a:t>
                      </a:r>
                      <a:endParaRPr lang="ru-RU" dirty="0"/>
                    </a:p>
                  </a:txBody>
                  <a:tcPr/>
                </a:tc>
              </a:tr>
              <a:tr h="370840">
                <a:tc>
                  <a:txBody>
                    <a:bodyPr/>
                    <a:lstStyle/>
                    <a:p>
                      <a:r>
                        <a:rPr lang="ru-RU" dirty="0" smtClean="0"/>
                        <a:t>2</a:t>
                      </a:r>
                      <a:endParaRPr lang="ru-RU" dirty="0"/>
                    </a:p>
                  </a:txBody>
                  <a:tcPr/>
                </a:tc>
                <a:tc>
                  <a:txBody>
                    <a:bodyPr/>
                    <a:lstStyle/>
                    <a:p>
                      <a:r>
                        <a:rPr lang="ru-RU" dirty="0" smtClean="0"/>
                        <a:t>Математическая грамотность</a:t>
                      </a:r>
                      <a:endParaRPr lang="ru-RU" dirty="0"/>
                    </a:p>
                  </a:txBody>
                  <a:tcPr/>
                </a:tc>
                <a:tc>
                  <a:txBody>
                    <a:bodyPr/>
                    <a:lstStyle/>
                    <a:p>
                      <a:r>
                        <a:rPr lang="ru-RU" dirty="0" err="1" smtClean="0"/>
                        <a:t>Гаджалиева</a:t>
                      </a:r>
                      <a:r>
                        <a:rPr lang="ru-RU" dirty="0" smtClean="0"/>
                        <a:t> Л.Х.</a:t>
                      </a:r>
                      <a:endParaRPr lang="ru-RU" dirty="0"/>
                    </a:p>
                  </a:txBody>
                  <a:tcPr/>
                </a:tc>
                <a:tc>
                  <a:txBody>
                    <a:bodyPr/>
                    <a:lstStyle/>
                    <a:p>
                      <a:r>
                        <a:rPr lang="ru-RU" dirty="0" smtClean="0"/>
                        <a:t>учитель математики</a:t>
                      </a:r>
                      <a:endParaRPr lang="ru-RU" dirty="0"/>
                    </a:p>
                  </a:txBody>
                  <a:tcPr/>
                </a:tc>
              </a:tr>
              <a:tr h="370840">
                <a:tc>
                  <a:txBody>
                    <a:bodyPr/>
                    <a:lstStyle/>
                    <a:p>
                      <a:r>
                        <a:rPr lang="ru-RU" dirty="0" smtClean="0"/>
                        <a:t>3</a:t>
                      </a:r>
                      <a:endParaRPr lang="ru-RU" dirty="0"/>
                    </a:p>
                  </a:txBody>
                  <a:tcPr/>
                </a:tc>
                <a:tc>
                  <a:txBody>
                    <a:bodyPr/>
                    <a:lstStyle/>
                    <a:p>
                      <a:r>
                        <a:rPr lang="ru-RU" dirty="0" smtClean="0"/>
                        <a:t>Естественно</a:t>
                      </a:r>
                      <a:r>
                        <a:rPr lang="ru-RU" baseline="0" dirty="0" smtClean="0"/>
                        <a:t>научная грамотность</a:t>
                      </a:r>
                      <a:endParaRPr lang="ru-RU" dirty="0"/>
                    </a:p>
                  </a:txBody>
                  <a:tcPr/>
                </a:tc>
                <a:tc>
                  <a:txBody>
                    <a:bodyPr/>
                    <a:lstStyle/>
                    <a:p>
                      <a:r>
                        <a:rPr lang="ru-RU" dirty="0" err="1" smtClean="0"/>
                        <a:t>Муталибова</a:t>
                      </a:r>
                      <a:r>
                        <a:rPr lang="ru-RU" baseline="0" dirty="0" smtClean="0"/>
                        <a:t> У.Ф.</a:t>
                      </a:r>
                      <a:endParaRPr lang="ru-RU" dirty="0"/>
                    </a:p>
                  </a:txBody>
                  <a:tcPr/>
                </a:tc>
                <a:tc>
                  <a:txBody>
                    <a:bodyPr/>
                    <a:lstStyle/>
                    <a:p>
                      <a:r>
                        <a:rPr lang="ru-RU" dirty="0" smtClean="0"/>
                        <a:t>учитель</a:t>
                      </a:r>
                      <a:r>
                        <a:rPr lang="ru-RU" baseline="0" dirty="0" smtClean="0"/>
                        <a:t> биологии</a:t>
                      </a:r>
                      <a:endParaRPr lang="ru-RU" dirty="0"/>
                    </a:p>
                  </a:txBody>
                  <a:tcPr/>
                </a:tc>
              </a:tr>
              <a:tr h="370840">
                <a:tc>
                  <a:txBody>
                    <a:bodyPr/>
                    <a:lstStyle/>
                    <a:p>
                      <a:r>
                        <a:rPr lang="ru-RU" dirty="0" smtClean="0"/>
                        <a:t>4</a:t>
                      </a:r>
                      <a:endParaRPr lang="ru-RU" dirty="0"/>
                    </a:p>
                  </a:txBody>
                  <a:tcPr/>
                </a:tc>
                <a:tc>
                  <a:txBody>
                    <a:bodyPr/>
                    <a:lstStyle/>
                    <a:p>
                      <a:r>
                        <a:rPr lang="ru-RU" dirty="0" smtClean="0"/>
                        <a:t>Финансовая грамотность</a:t>
                      </a:r>
                      <a:endParaRPr lang="ru-RU" dirty="0"/>
                    </a:p>
                  </a:txBody>
                  <a:tcPr/>
                </a:tc>
                <a:tc>
                  <a:txBody>
                    <a:bodyPr/>
                    <a:lstStyle/>
                    <a:p>
                      <a:r>
                        <a:rPr lang="ru-RU" dirty="0" smtClean="0"/>
                        <a:t>Ибрагимова Л.Т.</a:t>
                      </a:r>
                      <a:endParaRPr lang="ru-RU" dirty="0"/>
                    </a:p>
                  </a:txBody>
                  <a:tcPr/>
                </a:tc>
                <a:tc>
                  <a:txBody>
                    <a:bodyPr/>
                    <a:lstStyle/>
                    <a:p>
                      <a:r>
                        <a:rPr lang="ru-RU" dirty="0" smtClean="0"/>
                        <a:t>учитель математики</a:t>
                      </a:r>
                      <a:endParaRPr lang="ru-RU" dirty="0"/>
                    </a:p>
                  </a:txBody>
                  <a:tcPr/>
                </a:tc>
              </a:tr>
              <a:tr h="370840">
                <a:tc>
                  <a:txBody>
                    <a:bodyPr/>
                    <a:lstStyle/>
                    <a:p>
                      <a:r>
                        <a:rPr lang="ru-RU" dirty="0" smtClean="0"/>
                        <a:t>5</a:t>
                      </a:r>
                      <a:endParaRPr lang="ru-RU" dirty="0"/>
                    </a:p>
                  </a:txBody>
                  <a:tcPr/>
                </a:tc>
                <a:tc>
                  <a:txBody>
                    <a:bodyPr/>
                    <a:lstStyle/>
                    <a:p>
                      <a:r>
                        <a:rPr lang="ru-RU" dirty="0" err="1" smtClean="0"/>
                        <a:t>Креативное</a:t>
                      </a:r>
                      <a:r>
                        <a:rPr lang="ru-RU" dirty="0" smtClean="0"/>
                        <a:t>  мышление</a:t>
                      </a:r>
                      <a:endParaRPr lang="ru-RU" dirty="0"/>
                    </a:p>
                  </a:txBody>
                  <a:tcPr/>
                </a:tc>
                <a:tc>
                  <a:txBody>
                    <a:bodyPr/>
                    <a:lstStyle/>
                    <a:p>
                      <a:r>
                        <a:rPr lang="ru-RU" dirty="0" err="1" smtClean="0"/>
                        <a:t>Рустамова</a:t>
                      </a:r>
                      <a:r>
                        <a:rPr lang="ru-RU" dirty="0" smtClean="0"/>
                        <a:t> Ж.Ю.</a:t>
                      </a:r>
                      <a:endParaRPr lang="ru-RU" dirty="0"/>
                    </a:p>
                  </a:txBody>
                  <a:tcPr/>
                </a:tc>
                <a:tc>
                  <a:txBody>
                    <a:bodyPr/>
                    <a:lstStyle/>
                    <a:p>
                      <a:r>
                        <a:rPr lang="ru-RU" dirty="0" smtClean="0"/>
                        <a:t>учитель истории</a:t>
                      </a:r>
                      <a:endParaRPr lang="ru-RU" dirty="0"/>
                    </a:p>
                  </a:txBody>
                  <a:tcPr/>
                </a:tc>
              </a:tr>
              <a:tr h="370840">
                <a:tc>
                  <a:txBody>
                    <a:bodyPr/>
                    <a:lstStyle/>
                    <a:p>
                      <a:r>
                        <a:rPr lang="ru-RU" dirty="0" smtClean="0"/>
                        <a:t>6</a:t>
                      </a:r>
                      <a:endParaRPr lang="ru-RU" dirty="0"/>
                    </a:p>
                  </a:txBody>
                  <a:tcPr/>
                </a:tc>
                <a:tc>
                  <a:txBody>
                    <a:bodyPr/>
                    <a:lstStyle/>
                    <a:p>
                      <a:r>
                        <a:rPr lang="ru-RU" dirty="0" smtClean="0"/>
                        <a:t>Глобальные</a:t>
                      </a:r>
                      <a:r>
                        <a:rPr lang="ru-RU" baseline="0" dirty="0" smtClean="0"/>
                        <a:t> компетенции</a:t>
                      </a:r>
                      <a:endParaRPr lang="ru-RU" dirty="0"/>
                    </a:p>
                  </a:txBody>
                  <a:tcPr/>
                </a:tc>
                <a:tc>
                  <a:txBody>
                    <a:bodyPr/>
                    <a:lstStyle/>
                    <a:p>
                      <a:r>
                        <a:rPr lang="ru-RU" dirty="0" err="1" smtClean="0"/>
                        <a:t>Уружбекова</a:t>
                      </a:r>
                      <a:r>
                        <a:rPr lang="ru-RU" dirty="0" smtClean="0"/>
                        <a:t> Ш.Н.</a:t>
                      </a:r>
                      <a:endParaRPr lang="ru-RU" dirty="0"/>
                    </a:p>
                  </a:txBody>
                  <a:tcPr/>
                </a:tc>
                <a:tc>
                  <a:txBody>
                    <a:bodyPr/>
                    <a:lstStyle/>
                    <a:p>
                      <a:r>
                        <a:rPr lang="ru-RU" dirty="0" smtClean="0"/>
                        <a:t>учитель английского языка</a:t>
                      </a:r>
                      <a:endParaRPr lang="ru-RU" dirty="0"/>
                    </a:p>
                  </a:txBody>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День единого текста-15 февраля</a:t>
            </a:r>
            <a:endParaRPr lang="ru-RU" dirty="0"/>
          </a:p>
        </p:txBody>
      </p:sp>
      <p:sp>
        <p:nvSpPr>
          <p:cNvPr id="3" name="Содержимое 2"/>
          <p:cNvSpPr>
            <a:spLocks noGrp="1"/>
          </p:cNvSpPr>
          <p:nvPr>
            <p:ph idx="1"/>
          </p:nvPr>
        </p:nvSpPr>
        <p:spPr/>
        <p:txBody>
          <a:bodyPr>
            <a:normAutofit fontScale="92500"/>
          </a:bodyPr>
          <a:lstStyle/>
          <a:p>
            <a:r>
              <a:rPr lang="ru-RU" dirty="0" smtClean="0"/>
              <a:t>Цель проведения </a:t>
            </a:r>
            <a:r>
              <a:rPr lang="ru-RU" dirty="0" smtClean="0">
                <a:solidFill>
                  <a:srgbClr val="FF0000"/>
                </a:solidFill>
              </a:rPr>
              <a:t>«Дня единого текста»</a:t>
            </a:r>
            <a:r>
              <a:rPr lang="ru-RU" dirty="0" smtClean="0"/>
              <a:t>-создание условий для формирования и развития читательской компетенции школьников. «День единого текста»-это технология работы с одним и тем же текстом на нескольких уроках разных учебных предметов в течение одного дня, т.е.смысловое чтение. Благодаря созданию  единого образовательного пространства в школе, использование этой технологии позволяет эффективно формировать у обучающихся навыки читательской грамотности как необходимого условия развития всех видов функциональной грамотности.</a:t>
            </a:r>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4032448"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548680"/>
            <a:ext cx="3672408"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06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548680"/>
            <a:ext cx="3928461" cy="570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04664"/>
            <a:ext cx="4176464"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522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200" b="1" dirty="0">
                <a:solidFill>
                  <a:srgbClr val="C00000"/>
                </a:solidFill>
              </a:rPr>
              <a:t>Открытые уроки </a:t>
            </a:r>
            <a:r>
              <a:rPr lang="ru-RU" sz="1200" b="1" dirty="0" smtClean="0">
                <a:solidFill>
                  <a:srgbClr val="C00000"/>
                </a:solidFill>
              </a:rPr>
              <a:t> </a:t>
            </a:r>
            <a:r>
              <a:rPr lang="ru-RU" sz="1200" b="1" dirty="0">
                <a:solidFill>
                  <a:schemeClr val="tx1"/>
                </a:solidFill>
              </a:rPr>
              <a:t>— одна из важных форм организации методической работы. В образовательной практике иногда не различают открытые и обычные уроки, не представляют особенностей подготовки и проведения открытых уроков. Открытый урок в отличие от обычных — специально подготовленная форма организации методической работы, в то же время на таких уроках протекает реальный учебный процесс. На открытом уроке учитель показывает, демонстрирует коллегам свой позитивный или инновационный опыт, реализацию методической идеи, применение того или иного методического приема или метода обучения. В этом смысле открытый урок — средство распространения позитивного и инновационного опыта.</a:t>
            </a: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24945"/>
            <a:ext cx="8229600" cy="380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581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576064"/>
          </a:xfrm>
        </p:spPr>
        <p:txBody>
          <a:bodyPr>
            <a:normAutofit/>
          </a:bodyPr>
          <a:lstStyle/>
          <a:p>
            <a:r>
              <a:rPr lang="ru-RU" sz="1600" b="1" dirty="0" smtClean="0">
                <a:solidFill>
                  <a:srgbClr val="FF0000"/>
                </a:solidFill>
              </a:rPr>
              <a:t>                          Наши открытые уроки – это яркий островок новых возможностей</a:t>
            </a:r>
            <a:endParaRPr lang="ru-RU" sz="1600" b="1" dirty="0">
              <a:solidFill>
                <a:srgbClr val="FF0000"/>
              </a:solidFill>
            </a:endParaRPr>
          </a:p>
        </p:txBody>
      </p:sp>
      <p:pic>
        <p:nvPicPr>
          <p:cNvPr id="15362" name="Picture 2" descr="C:\Users\User\Downloads\IMG_20240220_000620_94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24744"/>
            <a:ext cx="2664296"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212976"/>
            <a:ext cx="259228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4509120"/>
            <a:ext cx="295232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1268760"/>
            <a:ext cx="3240360"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5819" y="1268760"/>
            <a:ext cx="2716661" cy="286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6911" y="4231432"/>
            <a:ext cx="265447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21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576064"/>
          </a:xfrm>
        </p:spPr>
        <p:txBody>
          <a:bodyPr>
            <a:normAutofit/>
          </a:bodyPr>
          <a:lstStyle/>
          <a:p>
            <a:pPr algn="ctr"/>
            <a:r>
              <a:rPr lang="ru-RU" sz="3200" b="1" dirty="0" smtClean="0">
                <a:solidFill>
                  <a:schemeClr val="tx1"/>
                </a:solidFill>
              </a:rPr>
              <a:t>Общие сведения</a:t>
            </a:r>
            <a:endParaRPr lang="ru-RU" sz="3200" b="1" dirty="0">
              <a:solidFill>
                <a:schemeClr val="tx1"/>
              </a:solidFill>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124744"/>
            <a:ext cx="7848872"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576064"/>
          </a:xfrm>
        </p:spPr>
        <p:txBody>
          <a:bodyPr>
            <a:normAutofit fontScale="90000"/>
          </a:bodyPr>
          <a:lstStyle/>
          <a:p>
            <a:r>
              <a:rPr lang="ru-RU" smtClean="0"/>
              <a:t>               </a:t>
            </a:r>
            <a:r>
              <a:rPr lang="ru-RU" sz="3600" b="1" smtClean="0">
                <a:solidFill>
                  <a:srgbClr val="FF0000"/>
                </a:solidFill>
              </a:rPr>
              <a:t>Учимся </a:t>
            </a:r>
            <a:r>
              <a:rPr lang="ru-RU" sz="3600" b="1" dirty="0" smtClean="0">
                <a:solidFill>
                  <a:srgbClr val="FF0000"/>
                </a:solidFill>
              </a:rPr>
              <a:t>друг у друга</a:t>
            </a:r>
            <a:endParaRPr lang="ru-RU" sz="3600" b="1" dirty="0">
              <a:solidFill>
                <a:srgbClr val="FF0000"/>
              </a:solidFill>
            </a:endParaRPr>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196752"/>
            <a:ext cx="3744416" cy="206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79" y="1196752"/>
            <a:ext cx="3312369"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429000"/>
            <a:ext cx="320486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descr="G:\2023-2024 учебный год\Методический смотр\Фото\IMG_20240220_001125_06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1" y="3645024"/>
            <a:ext cx="3816423"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2636912"/>
            <a:ext cx="316835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218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80696"/>
          </a:xfrm>
        </p:spPr>
        <p:txBody>
          <a:bodyPr>
            <a:normAutofit/>
          </a:bodyPr>
          <a:lstStyle/>
          <a:p>
            <a:pPr algn="ctr"/>
            <a:r>
              <a:rPr lang="ru-RU" sz="2400" b="1" dirty="0" smtClean="0">
                <a:latin typeface="Times New Roman" pitchFamily="18" charset="0"/>
                <a:cs typeface="Times New Roman" pitchFamily="18" charset="0"/>
              </a:rPr>
              <a:t>При распределении внеурочных часов особое внимание уделили функциональной грамотности</a:t>
            </a:r>
            <a:endParaRPr lang="ru-RU" sz="2400" b="1" dirty="0">
              <a:latin typeface="Times New Roman" pitchFamily="18" charset="0"/>
              <a:cs typeface="Times New Roman" pitchFamily="18" charset="0"/>
            </a:endParaRPr>
          </a:p>
        </p:txBody>
      </p:sp>
      <p:graphicFrame>
        <p:nvGraphicFramePr>
          <p:cNvPr id="5" name="Содержимое 4"/>
          <p:cNvGraphicFramePr>
            <a:graphicFrameLocks noGrp="1"/>
          </p:cNvGraphicFramePr>
          <p:nvPr>
            <p:ph idx="1"/>
          </p:nvPr>
        </p:nvGraphicFramePr>
        <p:xfrm>
          <a:off x="179512" y="1935163"/>
          <a:ext cx="8784977" cy="2352040"/>
        </p:xfrm>
        <a:graphic>
          <a:graphicData uri="http://schemas.openxmlformats.org/drawingml/2006/table">
            <a:tbl>
              <a:tblPr firstRow="1" bandRow="1">
                <a:tableStyleId>{5C22544A-7EE6-4342-B048-85BDC9FD1C3A}</a:tableStyleId>
              </a:tblPr>
              <a:tblGrid>
                <a:gridCol w="2120978"/>
                <a:gridCol w="1695446"/>
                <a:gridCol w="1656184"/>
                <a:gridCol w="1872208"/>
                <a:gridCol w="1440161"/>
              </a:tblGrid>
              <a:tr h="370840">
                <a:tc>
                  <a:txBody>
                    <a:bodyPr/>
                    <a:lstStyle/>
                    <a:p>
                      <a:r>
                        <a:rPr lang="ru-RU" dirty="0" smtClean="0"/>
                        <a:t>Направление</a:t>
                      </a:r>
                      <a:endParaRPr lang="ru-RU" dirty="0"/>
                    </a:p>
                  </a:txBody>
                  <a:tcPr/>
                </a:tc>
                <a:tc>
                  <a:txBody>
                    <a:bodyPr/>
                    <a:lstStyle/>
                    <a:p>
                      <a:r>
                        <a:rPr lang="ru-RU" dirty="0" smtClean="0"/>
                        <a:t>2 класс</a:t>
                      </a:r>
                      <a:endParaRPr lang="ru-RU" dirty="0"/>
                    </a:p>
                  </a:txBody>
                  <a:tcPr/>
                </a:tc>
                <a:tc>
                  <a:txBody>
                    <a:bodyPr/>
                    <a:lstStyle/>
                    <a:p>
                      <a:r>
                        <a:rPr lang="ru-RU" dirty="0" smtClean="0"/>
                        <a:t>3 класс</a:t>
                      </a:r>
                      <a:endParaRPr lang="ru-RU" dirty="0"/>
                    </a:p>
                  </a:txBody>
                  <a:tcPr/>
                </a:tc>
                <a:tc>
                  <a:txBody>
                    <a:bodyPr/>
                    <a:lstStyle/>
                    <a:p>
                      <a:r>
                        <a:rPr lang="ru-RU" dirty="0" smtClean="0"/>
                        <a:t>4 класс</a:t>
                      </a:r>
                      <a:endParaRPr lang="ru-RU" dirty="0"/>
                    </a:p>
                  </a:txBody>
                  <a:tcPr/>
                </a:tc>
                <a:tc>
                  <a:txBody>
                    <a:bodyPr/>
                    <a:lstStyle/>
                    <a:p>
                      <a:r>
                        <a:rPr lang="ru-RU" dirty="0" smtClean="0"/>
                        <a:t>11 класс</a:t>
                      </a:r>
                      <a:endParaRPr lang="ru-RU" dirty="0"/>
                    </a:p>
                  </a:txBody>
                  <a:tcPr/>
                </a:tc>
              </a:tr>
              <a:tr h="370840">
                <a:tc>
                  <a:txBody>
                    <a:bodyPr/>
                    <a:lstStyle/>
                    <a:p>
                      <a:r>
                        <a:rPr lang="ru-RU" sz="1600" dirty="0" smtClean="0">
                          <a:latin typeface="Times New Roman" pitchFamily="18" charset="0"/>
                          <a:cs typeface="Times New Roman" pitchFamily="18" charset="0"/>
                        </a:rPr>
                        <a:t>Обще-интеллектуальное</a:t>
                      </a:r>
                      <a:endParaRPr lang="ru-RU" sz="1600" dirty="0">
                        <a:latin typeface="Times New Roman" pitchFamily="18" charset="0"/>
                        <a:cs typeface="Times New Roman" pitchFamily="18" charset="0"/>
                      </a:endParaRPr>
                    </a:p>
                  </a:txBody>
                  <a:tcPr/>
                </a:tc>
                <a:tc>
                  <a:txBody>
                    <a:bodyPr/>
                    <a:lstStyle/>
                    <a:p>
                      <a:r>
                        <a:rPr lang="ru-RU" sz="1600" dirty="0" smtClean="0">
                          <a:latin typeface="Times New Roman" pitchFamily="18" charset="0"/>
                          <a:cs typeface="Times New Roman" pitchFamily="18" charset="0"/>
                        </a:rPr>
                        <a:t>Читательская грамотность</a:t>
                      </a:r>
                      <a:endParaRPr lang="ru-RU" sz="1600" dirty="0">
                        <a:latin typeface="Times New Roman" pitchFamily="18" charset="0"/>
                        <a:cs typeface="Times New Roman" pitchFamily="18" charset="0"/>
                      </a:endParaRPr>
                    </a:p>
                  </a:txBody>
                  <a:tcPr/>
                </a:tc>
                <a:tc>
                  <a:txBody>
                    <a:bodyPr/>
                    <a:lstStyle/>
                    <a:p>
                      <a:r>
                        <a:rPr lang="ru-RU" sz="1600" dirty="0" smtClean="0">
                          <a:latin typeface="Times New Roman" pitchFamily="18" charset="0"/>
                          <a:cs typeface="Times New Roman" pitchFamily="18" charset="0"/>
                        </a:rPr>
                        <a:t>Читательская</a:t>
                      </a:r>
                      <a:r>
                        <a:rPr lang="ru-RU" sz="1600" baseline="0" dirty="0" smtClean="0">
                          <a:latin typeface="Times New Roman" pitchFamily="18" charset="0"/>
                          <a:cs typeface="Times New Roman" pitchFamily="18" charset="0"/>
                        </a:rPr>
                        <a:t> грамотность</a:t>
                      </a:r>
                      <a:endParaRPr lang="ru-RU" sz="1600" dirty="0">
                        <a:latin typeface="Times New Roman" pitchFamily="18" charset="0"/>
                        <a:cs typeface="Times New Roman" pitchFamily="18" charset="0"/>
                      </a:endParaRPr>
                    </a:p>
                  </a:txBody>
                  <a:tcPr/>
                </a:tc>
                <a:tc>
                  <a:txBody>
                    <a:bodyPr/>
                    <a:lstStyle/>
                    <a:p>
                      <a:endParaRPr lang="ru-RU" sz="1600" dirty="0">
                        <a:latin typeface="Times New Roman" pitchFamily="18" charset="0"/>
                        <a:cs typeface="Times New Roman" pitchFamily="18" charset="0"/>
                      </a:endParaRPr>
                    </a:p>
                  </a:txBody>
                  <a:tcPr/>
                </a:tc>
                <a:tc>
                  <a:txBody>
                    <a:bodyPr/>
                    <a:lstStyle/>
                    <a:p>
                      <a:r>
                        <a:rPr lang="ru-RU" sz="1600" dirty="0" smtClean="0">
                          <a:latin typeface="Times New Roman" pitchFamily="18" charset="0"/>
                          <a:cs typeface="Times New Roman" pitchFamily="18" charset="0"/>
                        </a:rPr>
                        <a:t>Читательская грамотность</a:t>
                      </a:r>
                      <a:endParaRPr lang="ru-RU" sz="1600" dirty="0">
                        <a:latin typeface="Times New Roman" pitchFamily="18" charset="0"/>
                        <a:cs typeface="Times New Roman" pitchFamily="18" charset="0"/>
                      </a:endParaRPr>
                    </a:p>
                  </a:txBody>
                  <a:tcPr/>
                </a:tc>
              </a:tr>
              <a:tr h="370840">
                <a:tc>
                  <a:txBody>
                    <a:bodyPr/>
                    <a:lstStyle/>
                    <a:p>
                      <a:endParaRPr lang="ru-RU" sz="1600" dirty="0">
                        <a:latin typeface="Times New Roman" pitchFamily="18" charset="0"/>
                        <a:cs typeface="Times New Roman" pitchFamily="18" charset="0"/>
                      </a:endParaRPr>
                    </a:p>
                  </a:txBody>
                  <a:tcPr/>
                </a:tc>
                <a:tc>
                  <a:txBody>
                    <a:bodyPr/>
                    <a:lstStyle/>
                    <a:p>
                      <a:r>
                        <a:rPr lang="ru-RU" sz="1600" dirty="0" smtClean="0">
                          <a:latin typeface="Times New Roman" pitchFamily="18" charset="0"/>
                          <a:cs typeface="Times New Roman" pitchFamily="18" charset="0"/>
                        </a:rPr>
                        <a:t>Финансова</a:t>
                      </a:r>
                      <a:r>
                        <a:rPr lang="ru-RU" sz="1600" baseline="0" dirty="0" smtClean="0">
                          <a:latin typeface="Times New Roman" pitchFamily="18" charset="0"/>
                          <a:cs typeface="Times New Roman" pitchFamily="18" charset="0"/>
                        </a:rPr>
                        <a:t>я грамотность</a:t>
                      </a:r>
                      <a:endParaRPr lang="ru-RU" sz="1600" dirty="0">
                        <a:latin typeface="Times New Roman" pitchFamily="18" charset="0"/>
                        <a:cs typeface="Times New Roman" pitchFamily="18" charset="0"/>
                      </a:endParaRPr>
                    </a:p>
                  </a:txBody>
                  <a:tcPr/>
                </a:tc>
                <a:tc>
                  <a:txBody>
                    <a:bodyPr/>
                    <a:lstStyle/>
                    <a:p>
                      <a:r>
                        <a:rPr lang="ru-RU" sz="1600" dirty="0" smtClean="0">
                          <a:latin typeface="Times New Roman" pitchFamily="18" charset="0"/>
                          <a:cs typeface="Times New Roman" pitchFamily="18" charset="0"/>
                        </a:rPr>
                        <a:t>Финансовая</a:t>
                      </a:r>
                      <a:r>
                        <a:rPr lang="ru-RU" sz="1600" baseline="0" dirty="0" smtClean="0">
                          <a:latin typeface="Times New Roman" pitchFamily="18" charset="0"/>
                          <a:cs typeface="Times New Roman" pitchFamily="18" charset="0"/>
                        </a:rPr>
                        <a:t> грамотность</a:t>
                      </a:r>
                      <a:endParaRPr lang="ru-RU" sz="1600" dirty="0">
                        <a:latin typeface="Times New Roman" pitchFamily="18" charset="0"/>
                        <a:cs typeface="Times New Roman" pitchFamily="18" charset="0"/>
                      </a:endParaRPr>
                    </a:p>
                  </a:txBody>
                  <a:tcPr/>
                </a:tc>
                <a:tc>
                  <a:txBody>
                    <a:bodyPr/>
                    <a:lstStyle/>
                    <a:p>
                      <a:r>
                        <a:rPr lang="ru-RU" sz="1600" dirty="0" smtClean="0">
                          <a:latin typeface="Times New Roman" pitchFamily="18" charset="0"/>
                          <a:cs typeface="Times New Roman" pitchFamily="18" charset="0"/>
                        </a:rPr>
                        <a:t>Математическая грамотность</a:t>
                      </a:r>
                      <a:endParaRPr lang="ru-RU" sz="1600" dirty="0">
                        <a:latin typeface="Times New Roman" pitchFamily="18" charset="0"/>
                        <a:cs typeface="Times New Roman" pitchFamily="18" charset="0"/>
                      </a:endParaRPr>
                    </a:p>
                  </a:txBody>
                  <a:tcPr/>
                </a:tc>
                <a:tc>
                  <a:txBody>
                    <a:bodyPr/>
                    <a:lstStyle/>
                    <a:p>
                      <a:r>
                        <a:rPr lang="ru-RU" sz="1600" dirty="0" smtClean="0">
                          <a:latin typeface="Times New Roman" pitchFamily="18" charset="0"/>
                          <a:cs typeface="Times New Roman" pitchFamily="18" charset="0"/>
                        </a:rPr>
                        <a:t>Финансовая</a:t>
                      </a:r>
                      <a:r>
                        <a:rPr lang="ru-RU" sz="1600" baseline="0" dirty="0" smtClean="0">
                          <a:latin typeface="Times New Roman" pitchFamily="18" charset="0"/>
                          <a:cs typeface="Times New Roman" pitchFamily="18" charset="0"/>
                        </a:rPr>
                        <a:t> грамотность</a:t>
                      </a:r>
                      <a:endParaRPr lang="ru-RU" sz="1600" dirty="0">
                        <a:latin typeface="Times New Roman" pitchFamily="18" charset="0"/>
                        <a:cs typeface="Times New Roman" pitchFamily="18" charset="0"/>
                      </a:endParaRPr>
                    </a:p>
                  </a:txBody>
                  <a:tcPr/>
                </a:tc>
              </a:tr>
              <a:tr h="370840">
                <a:tc>
                  <a:txBody>
                    <a:bodyPr/>
                    <a:lstStyle/>
                    <a:p>
                      <a:endParaRPr lang="ru-RU" sz="1600">
                        <a:latin typeface="Times New Roman" pitchFamily="18" charset="0"/>
                        <a:cs typeface="Times New Roman" pitchFamily="18" charset="0"/>
                      </a:endParaRPr>
                    </a:p>
                  </a:txBody>
                  <a:tcPr/>
                </a:tc>
                <a:tc>
                  <a:txBody>
                    <a:bodyPr/>
                    <a:lstStyle/>
                    <a:p>
                      <a:endParaRPr lang="ru-RU" sz="1600" dirty="0">
                        <a:latin typeface="Times New Roman" pitchFamily="18" charset="0"/>
                        <a:cs typeface="Times New Roman" pitchFamily="18" charset="0"/>
                      </a:endParaRPr>
                    </a:p>
                  </a:txBody>
                  <a:tcPr/>
                </a:tc>
                <a:tc>
                  <a:txBody>
                    <a:bodyPr/>
                    <a:lstStyle/>
                    <a:p>
                      <a:endParaRPr lang="ru-RU" sz="1600">
                        <a:latin typeface="Times New Roman" pitchFamily="18" charset="0"/>
                        <a:cs typeface="Times New Roman" pitchFamily="18" charset="0"/>
                      </a:endParaRPr>
                    </a:p>
                  </a:txBody>
                  <a:tcPr/>
                </a:tc>
                <a:tc>
                  <a:txBody>
                    <a:bodyPr/>
                    <a:lstStyle/>
                    <a:p>
                      <a:endParaRPr lang="ru-RU" sz="1600">
                        <a:latin typeface="Times New Roman" pitchFamily="18" charset="0"/>
                        <a:cs typeface="Times New Roman" pitchFamily="18" charset="0"/>
                      </a:endParaRPr>
                    </a:p>
                  </a:txBody>
                  <a:tcPr/>
                </a:tc>
                <a:tc>
                  <a:txBody>
                    <a:bodyPr/>
                    <a:lstStyle/>
                    <a:p>
                      <a:r>
                        <a:rPr lang="ru-RU" sz="1600" dirty="0" err="1" smtClean="0">
                          <a:latin typeface="Times New Roman" pitchFamily="18" charset="0"/>
                          <a:cs typeface="Times New Roman" pitchFamily="18" charset="0"/>
                        </a:rPr>
                        <a:t>Естественно-научная</a:t>
                      </a:r>
                      <a:r>
                        <a:rPr lang="ru-RU" sz="1600" dirty="0" smtClean="0">
                          <a:latin typeface="Times New Roman" pitchFamily="18" charset="0"/>
                          <a:cs typeface="Times New Roman" pitchFamily="18" charset="0"/>
                        </a:rPr>
                        <a:t> грамотность</a:t>
                      </a:r>
                      <a:endParaRPr lang="ru-RU" sz="1600" dirty="0">
                        <a:latin typeface="Times New Roman" pitchFamily="18" charset="0"/>
                        <a:cs typeface="Times New Roman" pitchFamily="18" charset="0"/>
                      </a:endParaRPr>
                    </a:p>
                  </a:txBody>
                  <a:tcPr/>
                </a:tc>
              </a:tr>
            </a:tbl>
          </a:graphicData>
        </a:graphic>
      </p:graphicFrame>
      <p:pic>
        <p:nvPicPr>
          <p:cNvPr id="19458" name="Picture 2" descr="C:\Users\User\Downloads\IMG-20240220-WA0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501008"/>
            <a:ext cx="2664296" cy="3347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049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64672"/>
          </a:xfrm>
        </p:spPr>
        <p:txBody>
          <a:bodyPr>
            <a:normAutofit/>
          </a:bodyPr>
          <a:lstStyle/>
          <a:p>
            <a:pPr algn="ctr"/>
            <a:r>
              <a:rPr lang="ru-RU" sz="1400" b="1" dirty="0" smtClean="0"/>
              <a:t>Диагностические работы на Российской электронной школе</a:t>
            </a:r>
            <a:endParaRPr lang="ru-RU" sz="1400" b="1" dirty="0"/>
          </a:p>
        </p:txBody>
      </p:sp>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28800"/>
            <a:ext cx="8229600" cy="462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303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435280" cy="636680"/>
          </a:xfrm>
        </p:spPr>
        <p:txBody>
          <a:bodyPr>
            <a:normAutofit fontScale="90000"/>
          </a:bodyPr>
          <a:lstStyle/>
          <a:p>
            <a:pPr algn="ctr"/>
            <a:r>
              <a:rPr lang="ru-RU" sz="2000" b="1" dirty="0" smtClean="0"/>
              <a:t>Доля педагогов и учащихся, пользующихся РЭШ, и  другими цифровыми ресурсами</a:t>
            </a:r>
            <a:endParaRPr lang="ru-RU" sz="2000" b="1" dirty="0"/>
          </a:p>
        </p:txBody>
      </p:sp>
      <p:graphicFrame>
        <p:nvGraphicFramePr>
          <p:cNvPr id="8" name="Объект 7"/>
          <p:cNvGraphicFramePr>
            <a:graphicFrameLocks noGrp="1"/>
          </p:cNvGraphicFramePr>
          <p:nvPr>
            <p:ph idx="1"/>
            <p:extLst>
              <p:ext uri="{D42A27DB-BD31-4B8C-83A1-F6EECF244321}">
                <p14:modId xmlns:p14="http://schemas.microsoft.com/office/powerpoint/2010/main" val="754424206"/>
              </p:ext>
            </p:extLst>
          </p:nvPr>
        </p:nvGraphicFramePr>
        <p:xfrm>
          <a:off x="457200" y="1484313"/>
          <a:ext cx="8362950" cy="2397760"/>
        </p:xfrm>
        <a:graphic>
          <a:graphicData uri="http://schemas.openxmlformats.org/drawingml/2006/table">
            <a:tbl>
              <a:tblPr firstRow="1" bandRow="1">
                <a:tableStyleId>{5C22544A-7EE6-4342-B048-85BDC9FD1C3A}</a:tableStyleId>
              </a:tblPr>
              <a:tblGrid>
                <a:gridCol w="1393825"/>
                <a:gridCol w="1393825"/>
                <a:gridCol w="1393825"/>
                <a:gridCol w="1393825"/>
                <a:gridCol w="1393825"/>
                <a:gridCol w="1393825"/>
              </a:tblGrid>
              <a:tr h="370840">
                <a:tc>
                  <a:txBody>
                    <a:bodyPr/>
                    <a:lstStyle/>
                    <a:p>
                      <a:r>
                        <a:rPr lang="ru-RU" dirty="0" smtClean="0"/>
                        <a:t>Цифровой</a:t>
                      </a:r>
                      <a:r>
                        <a:rPr lang="ru-RU" baseline="0" dirty="0" smtClean="0"/>
                        <a:t> ресурс</a:t>
                      </a:r>
                      <a:endParaRPr lang="ru-RU" dirty="0"/>
                    </a:p>
                  </a:txBody>
                  <a:tcPr/>
                </a:tc>
                <a:tc>
                  <a:txBody>
                    <a:bodyPr/>
                    <a:lstStyle/>
                    <a:p>
                      <a:r>
                        <a:rPr lang="ru-RU" dirty="0" smtClean="0"/>
                        <a:t>    РЭШ  </a:t>
                      </a:r>
                      <a:endParaRPr lang="ru-RU" dirty="0"/>
                    </a:p>
                  </a:txBody>
                  <a:tcPr/>
                </a:tc>
                <a:tc>
                  <a:txBody>
                    <a:bodyPr/>
                    <a:lstStyle/>
                    <a:p>
                      <a:r>
                        <a:rPr lang="ru-RU" dirty="0" err="1" smtClean="0"/>
                        <a:t>Сферум</a:t>
                      </a:r>
                      <a:endParaRPr lang="ru-RU" dirty="0"/>
                    </a:p>
                  </a:txBody>
                  <a:tcPr/>
                </a:tc>
                <a:tc>
                  <a:txBody>
                    <a:bodyPr/>
                    <a:lstStyle/>
                    <a:p>
                      <a:r>
                        <a:rPr lang="ru-RU" sz="1600" dirty="0" err="1" smtClean="0"/>
                        <a:t>Дневник.ру</a:t>
                      </a:r>
                      <a:endParaRPr lang="ru-RU" sz="1600" dirty="0"/>
                    </a:p>
                  </a:txBody>
                  <a:tcPr/>
                </a:tc>
                <a:tc>
                  <a:txBody>
                    <a:bodyPr/>
                    <a:lstStyle/>
                    <a:p>
                      <a:r>
                        <a:rPr lang="ru-RU" dirty="0" err="1" smtClean="0"/>
                        <a:t>Учи.ру</a:t>
                      </a:r>
                      <a:endParaRPr lang="ru-RU" dirty="0"/>
                    </a:p>
                  </a:txBody>
                  <a:tcPr/>
                </a:tc>
                <a:tc>
                  <a:txBody>
                    <a:bodyPr/>
                    <a:lstStyle/>
                    <a:p>
                      <a:r>
                        <a:rPr lang="ru-RU" dirty="0" smtClean="0"/>
                        <a:t>ФГИС</a:t>
                      </a:r>
                    </a:p>
                    <a:p>
                      <a:r>
                        <a:rPr lang="ru-RU" dirty="0" smtClean="0"/>
                        <a:t> Моя школа</a:t>
                      </a:r>
                      <a:endParaRPr lang="ru-RU" dirty="0"/>
                    </a:p>
                  </a:txBody>
                  <a:tcPr/>
                </a:tc>
              </a:tr>
              <a:tr h="370840">
                <a:tc>
                  <a:txBody>
                    <a:bodyPr/>
                    <a:lstStyle/>
                    <a:p>
                      <a:r>
                        <a:rPr lang="ru-RU" dirty="0" smtClean="0"/>
                        <a:t>Педагоги</a:t>
                      </a:r>
                      <a:endParaRPr lang="ru-RU" dirty="0"/>
                    </a:p>
                  </a:txBody>
                  <a:tcPr/>
                </a:tc>
                <a:tc>
                  <a:txBody>
                    <a:bodyPr/>
                    <a:lstStyle/>
                    <a:p>
                      <a:r>
                        <a:rPr lang="ru-RU" dirty="0" smtClean="0"/>
                        <a:t>40</a:t>
                      </a:r>
                      <a:endParaRPr lang="ru-RU" dirty="0"/>
                    </a:p>
                  </a:txBody>
                  <a:tcPr/>
                </a:tc>
                <a:tc>
                  <a:txBody>
                    <a:bodyPr/>
                    <a:lstStyle/>
                    <a:p>
                      <a:r>
                        <a:rPr lang="ru-RU" dirty="0" smtClean="0"/>
                        <a:t>35</a:t>
                      </a:r>
                      <a:endParaRPr lang="ru-RU" dirty="0"/>
                    </a:p>
                  </a:txBody>
                  <a:tcPr/>
                </a:tc>
                <a:tc>
                  <a:txBody>
                    <a:bodyPr/>
                    <a:lstStyle/>
                    <a:p>
                      <a:r>
                        <a:rPr lang="ru-RU" dirty="0" smtClean="0"/>
                        <a:t>44</a:t>
                      </a:r>
                      <a:endParaRPr lang="ru-RU" dirty="0"/>
                    </a:p>
                  </a:txBody>
                  <a:tcPr/>
                </a:tc>
                <a:tc>
                  <a:txBody>
                    <a:bodyPr/>
                    <a:lstStyle/>
                    <a:p>
                      <a:r>
                        <a:rPr lang="ru-RU" dirty="0" smtClean="0"/>
                        <a:t>39</a:t>
                      </a:r>
                      <a:endParaRPr lang="ru-RU" dirty="0"/>
                    </a:p>
                  </a:txBody>
                  <a:tcPr/>
                </a:tc>
                <a:tc>
                  <a:txBody>
                    <a:bodyPr/>
                    <a:lstStyle/>
                    <a:p>
                      <a:r>
                        <a:rPr lang="ru-RU" dirty="0" smtClean="0"/>
                        <a:t>25</a:t>
                      </a:r>
                      <a:endParaRPr lang="ru-RU" dirty="0"/>
                    </a:p>
                  </a:txBody>
                  <a:tcPr/>
                </a:tc>
              </a:tr>
              <a:tr h="370840">
                <a:tc>
                  <a:txBody>
                    <a:bodyPr/>
                    <a:lstStyle/>
                    <a:p>
                      <a:r>
                        <a:rPr lang="ru-RU" dirty="0" smtClean="0"/>
                        <a:t>Учащиеся</a:t>
                      </a:r>
                      <a:endParaRPr lang="ru-RU" dirty="0"/>
                    </a:p>
                  </a:txBody>
                  <a:tcPr/>
                </a:tc>
                <a:tc>
                  <a:txBody>
                    <a:bodyPr/>
                    <a:lstStyle/>
                    <a:p>
                      <a:r>
                        <a:rPr lang="ru-RU" dirty="0" smtClean="0"/>
                        <a:t>195</a:t>
                      </a:r>
                      <a:endParaRPr lang="ru-RU" dirty="0"/>
                    </a:p>
                  </a:txBody>
                  <a:tcPr/>
                </a:tc>
                <a:tc>
                  <a:txBody>
                    <a:bodyPr/>
                    <a:lstStyle/>
                    <a:p>
                      <a:r>
                        <a:rPr lang="ru-RU" dirty="0" smtClean="0"/>
                        <a:t>200</a:t>
                      </a:r>
                      <a:endParaRPr lang="ru-RU" dirty="0"/>
                    </a:p>
                  </a:txBody>
                  <a:tcPr/>
                </a:tc>
                <a:tc>
                  <a:txBody>
                    <a:bodyPr/>
                    <a:lstStyle/>
                    <a:p>
                      <a:r>
                        <a:rPr lang="ru-RU" dirty="0" smtClean="0"/>
                        <a:t>208</a:t>
                      </a:r>
                      <a:endParaRPr lang="ru-RU" dirty="0"/>
                    </a:p>
                  </a:txBody>
                  <a:tcPr/>
                </a:tc>
                <a:tc>
                  <a:txBody>
                    <a:bodyPr/>
                    <a:lstStyle/>
                    <a:p>
                      <a:r>
                        <a:rPr lang="ru-RU" dirty="0" smtClean="0"/>
                        <a:t>170</a:t>
                      </a:r>
                      <a:endParaRPr lang="ru-RU" dirty="0"/>
                    </a:p>
                  </a:txBody>
                  <a:tcPr/>
                </a:tc>
                <a:tc>
                  <a:txBody>
                    <a:bodyPr/>
                    <a:lstStyle/>
                    <a:p>
                      <a:r>
                        <a:rPr lang="ru-RU" dirty="0" smtClean="0"/>
                        <a:t>56</a:t>
                      </a:r>
                      <a:endParaRPr lang="ru-RU" dirty="0"/>
                    </a:p>
                  </a:txBody>
                  <a:tcPr/>
                </a:tc>
              </a:tr>
              <a:tr h="370840">
                <a:tc>
                  <a:txBody>
                    <a:bodyPr/>
                    <a:lstStyle/>
                    <a:p>
                      <a:r>
                        <a:rPr lang="ru-RU" dirty="0" smtClean="0"/>
                        <a:t>Педагоги</a:t>
                      </a:r>
                      <a:endParaRPr lang="ru-RU" dirty="0"/>
                    </a:p>
                  </a:txBody>
                  <a:tcPr/>
                </a:tc>
                <a:tc>
                  <a:txBody>
                    <a:bodyPr/>
                    <a:lstStyle/>
                    <a:p>
                      <a:r>
                        <a:rPr lang="ru-RU" dirty="0" smtClean="0"/>
                        <a:t>90%</a:t>
                      </a:r>
                      <a:endParaRPr lang="ru-RU" dirty="0"/>
                    </a:p>
                  </a:txBody>
                  <a:tcPr/>
                </a:tc>
                <a:tc>
                  <a:txBody>
                    <a:bodyPr/>
                    <a:lstStyle/>
                    <a:p>
                      <a:r>
                        <a:rPr lang="ru-RU" dirty="0" smtClean="0"/>
                        <a:t>79%</a:t>
                      </a:r>
                      <a:endParaRPr lang="ru-RU" dirty="0"/>
                    </a:p>
                  </a:txBody>
                  <a:tcPr/>
                </a:tc>
                <a:tc>
                  <a:txBody>
                    <a:bodyPr/>
                    <a:lstStyle/>
                    <a:p>
                      <a:r>
                        <a:rPr lang="ru-RU" dirty="0" smtClean="0"/>
                        <a:t>100%</a:t>
                      </a:r>
                      <a:endParaRPr lang="ru-RU" dirty="0"/>
                    </a:p>
                  </a:txBody>
                  <a:tcPr/>
                </a:tc>
                <a:tc>
                  <a:txBody>
                    <a:bodyPr/>
                    <a:lstStyle/>
                    <a:p>
                      <a:r>
                        <a:rPr lang="ru-RU" dirty="0" smtClean="0"/>
                        <a:t>88%</a:t>
                      </a:r>
                      <a:endParaRPr lang="ru-RU" dirty="0"/>
                    </a:p>
                  </a:txBody>
                  <a:tcPr/>
                </a:tc>
                <a:tc>
                  <a:txBody>
                    <a:bodyPr/>
                    <a:lstStyle/>
                    <a:p>
                      <a:r>
                        <a:rPr lang="ru-RU" dirty="0" smtClean="0"/>
                        <a:t>56%</a:t>
                      </a:r>
                      <a:endParaRPr lang="ru-RU" dirty="0"/>
                    </a:p>
                  </a:txBody>
                  <a:tcPr/>
                </a:tc>
              </a:tr>
              <a:tr h="370840">
                <a:tc>
                  <a:txBody>
                    <a:bodyPr/>
                    <a:lstStyle/>
                    <a:p>
                      <a:r>
                        <a:rPr lang="ru-RU" dirty="0" smtClean="0"/>
                        <a:t>Учащиеся</a:t>
                      </a:r>
                      <a:endParaRPr lang="ru-RU" dirty="0"/>
                    </a:p>
                  </a:txBody>
                  <a:tcPr/>
                </a:tc>
                <a:tc>
                  <a:txBody>
                    <a:bodyPr/>
                    <a:lstStyle/>
                    <a:p>
                      <a:r>
                        <a:rPr lang="ru-RU" dirty="0" smtClean="0"/>
                        <a:t>93%</a:t>
                      </a:r>
                      <a:endParaRPr lang="ru-RU" dirty="0"/>
                    </a:p>
                  </a:txBody>
                  <a:tcPr/>
                </a:tc>
                <a:tc>
                  <a:txBody>
                    <a:bodyPr/>
                    <a:lstStyle/>
                    <a:p>
                      <a:r>
                        <a:rPr lang="ru-RU" dirty="0" smtClean="0"/>
                        <a:t>96%</a:t>
                      </a:r>
                      <a:endParaRPr lang="ru-RU" dirty="0"/>
                    </a:p>
                  </a:txBody>
                  <a:tcPr/>
                </a:tc>
                <a:tc>
                  <a:txBody>
                    <a:bodyPr/>
                    <a:lstStyle/>
                    <a:p>
                      <a:r>
                        <a:rPr lang="ru-RU" dirty="0" smtClean="0"/>
                        <a:t>100%</a:t>
                      </a:r>
                      <a:endParaRPr lang="ru-RU" dirty="0"/>
                    </a:p>
                  </a:txBody>
                  <a:tcPr/>
                </a:tc>
                <a:tc>
                  <a:txBody>
                    <a:bodyPr/>
                    <a:lstStyle/>
                    <a:p>
                      <a:r>
                        <a:rPr lang="ru-RU" dirty="0" smtClean="0"/>
                        <a:t>81%</a:t>
                      </a:r>
                      <a:endParaRPr lang="ru-RU" dirty="0"/>
                    </a:p>
                  </a:txBody>
                  <a:tcPr/>
                </a:tc>
                <a:tc>
                  <a:txBody>
                    <a:bodyPr/>
                    <a:lstStyle/>
                    <a:p>
                      <a:r>
                        <a:rPr lang="ru-RU" dirty="0" smtClean="0"/>
                        <a:t>26%</a:t>
                      </a:r>
                      <a:endParaRPr lang="ru-RU" dirty="0"/>
                    </a:p>
                  </a:txBody>
                  <a:tcPr/>
                </a:tc>
              </a:tr>
            </a:tbl>
          </a:graphicData>
        </a:graphic>
      </p:graphicFrame>
    </p:spTree>
    <p:extLst>
      <p:ext uri="{BB962C8B-B14F-4D97-AF65-F5344CB8AC3E}">
        <p14:creationId xmlns:p14="http://schemas.microsoft.com/office/powerpoint/2010/main" val="996354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200" b="1" dirty="0" smtClean="0">
                <a:solidFill>
                  <a:schemeClr val="tx1"/>
                </a:solidFill>
              </a:rPr>
              <a:t>Семинар-практикум </a:t>
            </a:r>
            <a:r>
              <a:rPr lang="ru-RU" sz="1200" b="1" dirty="0">
                <a:solidFill>
                  <a:schemeClr val="tx1"/>
                </a:solidFill>
              </a:rPr>
              <a:t>для учителей начальных классов и молодых педагогов на тему: " Через цифровые образовательные ресурсы к качеству образования". Целью семинара было повысить мотивацию педагогов к применению современных технологий в образовательном процессе. </a:t>
            </a:r>
            <a:r>
              <a:rPr lang="ru-RU" sz="1200" b="1" dirty="0" err="1">
                <a:solidFill>
                  <a:schemeClr val="tx1"/>
                </a:solidFill>
              </a:rPr>
              <a:t>Шихрагимова</a:t>
            </a:r>
            <a:r>
              <a:rPr lang="ru-RU" sz="1200" b="1" dirty="0">
                <a:solidFill>
                  <a:schemeClr val="tx1"/>
                </a:solidFill>
              </a:rPr>
              <a:t> Ф.М., учитель начальных классов, провела мастер - класс: " Цифровые возможности программы" </a:t>
            </a:r>
            <a:r>
              <a:rPr lang="ru-RU" sz="1200" b="1" dirty="0" err="1">
                <a:solidFill>
                  <a:schemeClr val="tx1"/>
                </a:solidFill>
              </a:rPr>
              <a:t>Learning</a:t>
            </a:r>
            <a:r>
              <a:rPr lang="ru-RU" sz="1200" b="1" dirty="0">
                <a:solidFill>
                  <a:schemeClr val="tx1"/>
                </a:solidFill>
              </a:rPr>
              <a:t> </a:t>
            </a:r>
            <a:r>
              <a:rPr lang="ru-RU" sz="1200" b="1" dirty="0" err="1">
                <a:solidFill>
                  <a:schemeClr val="tx1"/>
                </a:solidFill>
              </a:rPr>
              <a:t>aps</a:t>
            </a:r>
            <a:r>
              <a:rPr lang="ru-RU" sz="1200" b="1" dirty="0">
                <a:solidFill>
                  <a:schemeClr val="tx1"/>
                </a:solidFill>
              </a:rPr>
              <a:t>". Подробно объяснила широкие возможности программы, научила создавать интерактивные упражнения-тренажеры. Качаева В.И., руководитель МО начальных классов, и Меджидова М.Б., замдиректора по УВР, ознакомила участников семинара с созданием тестов в Яндекс формах. Педагоги пришли к выводу, что такие цифровые ресурсы будут способствовать повышению эффективности занятий, вызовут интерес детей.</a:t>
            </a:r>
            <a:br>
              <a:rPr lang="ru-RU" sz="1200" b="1" dirty="0">
                <a:solidFill>
                  <a:schemeClr val="tx1"/>
                </a:solidFill>
              </a:rPr>
            </a:br>
            <a:endParaRPr lang="ru-RU" sz="1200" b="1" dirty="0">
              <a:solidFill>
                <a:schemeClr val="tx1"/>
              </a:solidFill>
            </a:endParaRPr>
          </a:p>
        </p:txBody>
      </p:sp>
      <p:pic>
        <p:nvPicPr>
          <p:cNvPr id="14338" name="Picture 2" descr="C:\Users\User\Desktop\IMG_20240219_223935_88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39553" y="1935163"/>
            <a:ext cx="4248471" cy="408612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User\Desktop\IMG_20240219_223935_5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916832"/>
            <a:ext cx="3528392"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737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C:\Users\ТРВ\Desktop\1 001.jpg"/>
          <p:cNvPicPr>
            <a:picLocks noGrp="1"/>
          </p:cNvPicPr>
          <p:nvPr>
            <p:ph idx="1"/>
          </p:nvPr>
        </p:nvPicPr>
        <p:blipFill>
          <a:blip r:embed="rId2" cstate="print"/>
          <a:srcRect/>
          <a:stretch>
            <a:fillRect/>
          </a:stretch>
        </p:blipFill>
        <p:spPr bwMode="auto">
          <a:xfrm>
            <a:off x="251520" y="116632"/>
            <a:ext cx="4104456" cy="6192688"/>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3" y="116632"/>
            <a:ext cx="4464496"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35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5736" y="704088"/>
            <a:ext cx="3672700" cy="1851688"/>
          </a:xfrm>
        </p:spPr>
        <p:txBody>
          <a:bodyPr>
            <a:noAutofit/>
          </a:bodyPr>
          <a:lstStyle/>
          <a:p>
            <a:r>
              <a:rPr lang="ru-RU" sz="1600" b="1" dirty="0" smtClean="0">
                <a:solidFill>
                  <a:srgbClr val="002060"/>
                </a:solidFill>
              </a:rPr>
              <a:t/>
            </a:r>
            <a:br>
              <a:rPr lang="ru-RU" sz="1600" b="1" dirty="0" smtClean="0">
                <a:solidFill>
                  <a:srgbClr val="002060"/>
                </a:solidFill>
              </a:rPr>
            </a:br>
            <a:r>
              <a:rPr lang="ru-RU" sz="1600" b="1" dirty="0">
                <a:solidFill>
                  <a:srgbClr val="002060"/>
                </a:solidFill>
              </a:rPr>
              <a:t/>
            </a:r>
            <a:br>
              <a:rPr lang="ru-RU" sz="1600" b="1" dirty="0">
                <a:solidFill>
                  <a:srgbClr val="002060"/>
                </a:solidFill>
              </a:rPr>
            </a:br>
            <a:r>
              <a:rPr lang="ru-RU" sz="1600" b="1" dirty="0" smtClean="0">
                <a:solidFill>
                  <a:srgbClr val="002060"/>
                </a:solidFill>
              </a:rPr>
              <a:t/>
            </a:r>
            <a:br>
              <a:rPr lang="ru-RU" sz="1600" b="1" dirty="0" smtClean="0">
                <a:solidFill>
                  <a:srgbClr val="002060"/>
                </a:solidFill>
              </a:rPr>
            </a:br>
            <a:r>
              <a:rPr lang="ru-RU" sz="1600" b="1" dirty="0">
                <a:solidFill>
                  <a:srgbClr val="002060"/>
                </a:solidFill>
              </a:rPr>
              <a:t/>
            </a:r>
            <a:br>
              <a:rPr lang="ru-RU" sz="1600" b="1" dirty="0">
                <a:solidFill>
                  <a:srgbClr val="002060"/>
                </a:solidFill>
              </a:rPr>
            </a:br>
            <a:r>
              <a:rPr lang="ru-RU" sz="1600" b="1" dirty="0" smtClean="0">
                <a:solidFill>
                  <a:srgbClr val="002060"/>
                </a:solidFill>
              </a:rPr>
              <a:t/>
            </a:r>
            <a:br>
              <a:rPr lang="ru-RU" sz="1600" b="1" dirty="0" smtClean="0">
                <a:solidFill>
                  <a:srgbClr val="002060"/>
                </a:solidFill>
              </a:rPr>
            </a:br>
            <a:r>
              <a:rPr lang="ru-RU" sz="1600" b="1" dirty="0">
                <a:solidFill>
                  <a:srgbClr val="002060"/>
                </a:solidFill>
              </a:rPr>
              <a:t/>
            </a:r>
            <a:br>
              <a:rPr lang="ru-RU" sz="1600" b="1" dirty="0">
                <a:solidFill>
                  <a:srgbClr val="002060"/>
                </a:solidFill>
              </a:rPr>
            </a:br>
            <a:r>
              <a:rPr lang="ru-RU" sz="1600" b="1" dirty="0" smtClean="0">
                <a:solidFill>
                  <a:srgbClr val="002060"/>
                </a:solidFill>
              </a:rPr>
              <a:t/>
            </a:r>
            <a:br>
              <a:rPr lang="ru-RU" sz="1600" b="1" dirty="0" smtClean="0">
                <a:solidFill>
                  <a:srgbClr val="002060"/>
                </a:solidFill>
              </a:rPr>
            </a:br>
            <a:r>
              <a:rPr lang="ru-RU" sz="1600" b="1" dirty="0">
                <a:solidFill>
                  <a:srgbClr val="002060"/>
                </a:solidFill>
              </a:rPr>
              <a:t/>
            </a:r>
            <a:br>
              <a:rPr lang="ru-RU" sz="1600" b="1" dirty="0">
                <a:solidFill>
                  <a:srgbClr val="002060"/>
                </a:solidFill>
              </a:rPr>
            </a:br>
            <a:r>
              <a:rPr lang="ru-RU" sz="1600" b="1" dirty="0" smtClean="0">
                <a:solidFill>
                  <a:srgbClr val="002060"/>
                </a:solidFill>
              </a:rPr>
              <a:t/>
            </a:r>
            <a:br>
              <a:rPr lang="ru-RU" sz="1600" b="1" dirty="0" smtClean="0">
                <a:solidFill>
                  <a:srgbClr val="002060"/>
                </a:solidFill>
              </a:rPr>
            </a:br>
            <a:r>
              <a:rPr lang="ru-RU" sz="1600" b="1" dirty="0" smtClean="0">
                <a:solidFill>
                  <a:srgbClr val="002060"/>
                </a:solidFill>
              </a:rPr>
              <a:t/>
            </a:r>
            <a:br>
              <a:rPr lang="ru-RU" sz="1600" b="1" dirty="0" smtClean="0">
                <a:solidFill>
                  <a:srgbClr val="002060"/>
                </a:solidFill>
              </a:rPr>
            </a:br>
            <a:r>
              <a:rPr lang="ru-RU" sz="1600" b="1" dirty="0">
                <a:solidFill>
                  <a:srgbClr val="002060"/>
                </a:solidFill>
              </a:rPr>
              <a:t/>
            </a:r>
            <a:br>
              <a:rPr lang="ru-RU" sz="1600" b="1" dirty="0">
                <a:solidFill>
                  <a:srgbClr val="002060"/>
                </a:solidFill>
              </a:rPr>
            </a:br>
            <a:r>
              <a:rPr lang="ru-RU" sz="1600" b="1" dirty="0" smtClean="0">
                <a:solidFill>
                  <a:srgbClr val="002060"/>
                </a:solidFill>
              </a:rPr>
              <a:t>Сетевое взаимодействие с автономной некоммерческой организацией «Университет национально-технической инициативы»</a:t>
            </a:r>
            <a:r>
              <a:rPr lang="en-US" sz="1600" b="1" dirty="0" smtClean="0">
                <a:solidFill>
                  <a:srgbClr val="002060"/>
                </a:solidFill>
              </a:rPr>
              <a:t> (</a:t>
            </a:r>
            <a:r>
              <a:rPr lang="ru-RU" sz="1600" b="1" dirty="0" err="1" smtClean="0">
                <a:solidFill>
                  <a:srgbClr val="002060"/>
                </a:solidFill>
              </a:rPr>
              <a:t>г.Москва</a:t>
            </a:r>
            <a:r>
              <a:rPr lang="en-US" sz="1600" b="1" dirty="0" smtClean="0">
                <a:solidFill>
                  <a:srgbClr val="002060"/>
                </a:solidFill>
              </a:rPr>
              <a:t>)</a:t>
            </a:r>
            <a:r>
              <a:rPr lang="ru-RU" sz="1600" b="1" dirty="0" smtClean="0">
                <a:solidFill>
                  <a:srgbClr val="002060"/>
                </a:solidFill>
              </a:rPr>
              <a:t/>
            </a:r>
            <a:br>
              <a:rPr lang="ru-RU" sz="1600" b="1" dirty="0" smtClean="0">
                <a:solidFill>
                  <a:srgbClr val="002060"/>
                </a:solidFill>
              </a:rPr>
            </a:br>
            <a:r>
              <a:rPr lang="ru-RU" sz="1600" b="1" dirty="0" smtClean="0">
                <a:solidFill>
                  <a:srgbClr val="002060"/>
                </a:solidFill>
              </a:rPr>
              <a:t>ПРОЕКТ « Код будущего»</a:t>
            </a:r>
            <a:endParaRPr lang="ru-RU" sz="1600" b="1" dirty="0">
              <a:solidFill>
                <a:srgbClr val="002060"/>
              </a:solidFill>
            </a:endParaRPr>
          </a:p>
        </p:txBody>
      </p:sp>
      <p:pic>
        <p:nvPicPr>
          <p:cNvPr id="20482" name="Picture 2" descr="C:\Users\User\Downloads\IMG-20240217-WA000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4625"/>
            <a:ext cx="2016224" cy="2952328"/>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User\Desktop\IMG-20240217-WA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210728" y="-342292"/>
            <a:ext cx="2555776" cy="3240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1560" y="3501008"/>
            <a:ext cx="4320480" cy="2585323"/>
          </a:xfrm>
          <a:prstGeom prst="rect">
            <a:avLst/>
          </a:prstGeom>
          <a:noFill/>
        </p:spPr>
        <p:txBody>
          <a:bodyPr wrap="square" rtlCol="0">
            <a:spAutoFit/>
          </a:bodyPr>
          <a:lstStyle/>
          <a:p>
            <a:r>
              <a:rPr lang="ru-RU" dirty="0" smtClean="0"/>
              <a:t>1.Шихбабаев Имам, 10 класс                       </a:t>
            </a:r>
          </a:p>
          <a:p>
            <a:r>
              <a:rPr lang="ru-RU" dirty="0" smtClean="0"/>
              <a:t>2.Сийибуллаева </a:t>
            </a:r>
            <a:r>
              <a:rPr lang="ru-RU" dirty="0" err="1" smtClean="0"/>
              <a:t>Камила</a:t>
            </a:r>
            <a:r>
              <a:rPr lang="ru-RU" dirty="0" smtClean="0"/>
              <a:t>, 9 класс</a:t>
            </a:r>
          </a:p>
          <a:p>
            <a:r>
              <a:rPr lang="ru-RU" dirty="0" smtClean="0"/>
              <a:t>3.Шайдаев </a:t>
            </a:r>
            <a:r>
              <a:rPr lang="ru-RU" dirty="0" err="1" smtClean="0"/>
              <a:t>Мурад</a:t>
            </a:r>
            <a:r>
              <a:rPr lang="ru-RU" dirty="0" smtClean="0"/>
              <a:t>, 9 класс</a:t>
            </a:r>
          </a:p>
          <a:p>
            <a:r>
              <a:rPr lang="ru-RU" dirty="0" smtClean="0"/>
              <a:t>4.Исмаилов Ибрагим, 9 класс</a:t>
            </a:r>
          </a:p>
          <a:p>
            <a:r>
              <a:rPr lang="ru-RU" dirty="0" smtClean="0"/>
              <a:t>5.Ахмедов </a:t>
            </a:r>
            <a:r>
              <a:rPr lang="ru-RU" dirty="0" err="1" smtClean="0"/>
              <a:t>Азиз</a:t>
            </a:r>
            <a:r>
              <a:rPr lang="ru-RU" dirty="0" smtClean="0"/>
              <a:t>, 9 класс</a:t>
            </a:r>
          </a:p>
          <a:p>
            <a:r>
              <a:rPr lang="ru-RU" dirty="0" smtClean="0"/>
              <a:t>6.Абдулаева </a:t>
            </a:r>
            <a:r>
              <a:rPr lang="ru-RU" dirty="0" err="1" smtClean="0"/>
              <a:t>Азиза</a:t>
            </a:r>
            <a:r>
              <a:rPr lang="ru-RU" dirty="0" smtClean="0"/>
              <a:t>, 9 класс</a:t>
            </a:r>
          </a:p>
          <a:p>
            <a:r>
              <a:rPr lang="ru-RU" dirty="0" smtClean="0"/>
              <a:t>7.Рустамова </a:t>
            </a:r>
            <a:r>
              <a:rPr lang="ru-RU" dirty="0" err="1" smtClean="0"/>
              <a:t>Сижарат</a:t>
            </a:r>
            <a:r>
              <a:rPr lang="ru-RU" dirty="0" smtClean="0"/>
              <a:t>, 8 класс</a:t>
            </a:r>
          </a:p>
          <a:p>
            <a:r>
              <a:rPr lang="ru-RU" dirty="0" smtClean="0"/>
              <a:t>8.Османова </a:t>
            </a:r>
            <a:r>
              <a:rPr lang="ru-RU" dirty="0" err="1" smtClean="0"/>
              <a:t>Джавагир</a:t>
            </a:r>
            <a:r>
              <a:rPr lang="ru-RU" dirty="0" smtClean="0"/>
              <a:t>, 8 класс</a:t>
            </a:r>
          </a:p>
          <a:p>
            <a:r>
              <a:rPr lang="ru-RU" dirty="0" smtClean="0"/>
              <a:t>9.Шихрагимова </a:t>
            </a:r>
            <a:r>
              <a:rPr lang="ru-RU" dirty="0" err="1" smtClean="0"/>
              <a:t>Наира</a:t>
            </a:r>
            <a:r>
              <a:rPr lang="ru-RU" dirty="0" smtClean="0"/>
              <a:t>, 8 класс</a:t>
            </a:r>
            <a:endParaRPr lang="ru-RU" dirty="0"/>
          </a:p>
        </p:txBody>
      </p:sp>
      <p:sp>
        <p:nvSpPr>
          <p:cNvPr id="5" name="TextBox 4"/>
          <p:cNvSpPr txBox="1"/>
          <p:nvPr/>
        </p:nvSpPr>
        <p:spPr>
          <a:xfrm>
            <a:off x="5796136" y="4365104"/>
            <a:ext cx="2952328" cy="707886"/>
          </a:xfrm>
          <a:prstGeom prst="rect">
            <a:avLst/>
          </a:prstGeom>
          <a:noFill/>
        </p:spPr>
        <p:txBody>
          <a:bodyPr wrap="square" rtlCol="0">
            <a:spAutoFit/>
          </a:bodyPr>
          <a:lstStyle/>
          <a:p>
            <a:r>
              <a:rPr lang="ru-RU" sz="2000" dirty="0" smtClean="0">
                <a:solidFill>
                  <a:srgbClr val="002060"/>
                </a:solidFill>
                <a:latin typeface="Times New Roman" pitchFamily="18" charset="0"/>
                <a:cs typeface="Times New Roman" pitchFamily="18" charset="0"/>
              </a:rPr>
              <a:t>Прошли два модуля программы </a:t>
            </a:r>
            <a:r>
              <a:rPr lang="en-US" sz="2000" dirty="0" smtClean="0">
                <a:solidFill>
                  <a:srgbClr val="C00000"/>
                </a:solidFill>
                <a:latin typeface="Times New Roman" pitchFamily="18" charset="0"/>
                <a:cs typeface="Times New Roman" pitchFamily="18" charset="0"/>
              </a:rPr>
              <a:t>Payton 1c</a:t>
            </a:r>
            <a:endParaRPr lang="ru-RU" sz="2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85874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64672"/>
          </a:xfrm>
        </p:spPr>
        <p:txBody>
          <a:bodyPr>
            <a:normAutofit/>
          </a:bodyPr>
          <a:lstStyle/>
          <a:p>
            <a:r>
              <a:rPr lang="ru-RU" sz="2000" b="1" dirty="0" err="1" smtClean="0">
                <a:latin typeface="Times New Roman" pitchFamily="18" charset="0"/>
                <a:cs typeface="Times New Roman" pitchFamily="18" charset="0"/>
              </a:rPr>
              <a:t>Профориентационная</a:t>
            </a:r>
            <a:r>
              <a:rPr lang="ru-RU" sz="2000" b="1" dirty="0" smtClean="0">
                <a:latin typeface="Times New Roman" pitchFamily="18" charset="0"/>
                <a:cs typeface="Times New Roman" pitchFamily="18" charset="0"/>
              </a:rPr>
              <a:t> работа с учащимися</a:t>
            </a:r>
            <a:endParaRPr lang="ru-RU" sz="2000" b="1" dirty="0">
              <a:latin typeface="Times New Roman" pitchFamily="18" charset="0"/>
              <a:cs typeface="Times New Roman" pitchFamily="18" charset="0"/>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1630153366"/>
              </p:ext>
            </p:extLst>
          </p:nvPr>
        </p:nvGraphicFramePr>
        <p:xfrm>
          <a:off x="251520" y="1556790"/>
          <a:ext cx="6912768" cy="4968555"/>
        </p:xfrm>
        <a:graphic>
          <a:graphicData uri="http://schemas.openxmlformats.org/drawingml/2006/table">
            <a:tbl>
              <a:tblPr firstRow="1" firstCol="1" bandRow="1"/>
              <a:tblGrid>
                <a:gridCol w="381921"/>
                <a:gridCol w="5134328"/>
                <a:gridCol w="1396519"/>
              </a:tblGrid>
              <a:tr h="397485">
                <a:tc>
                  <a:txBody>
                    <a:bodyPr/>
                    <a:lstStyle/>
                    <a:p>
                      <a:pPr>
                        <a:lnSpc>
                          <a:spcPct val="115000"/>
                        </a:lnSpc>
                        <a:spcAft>
                          <a:spcPts val="0"/>
                        </a:spcAft>
                      </a:pPr>
                      <a:r>
                        <a:rPr lang="ru-RU" sz="1100" b="1" dirty="0">
                          <a:effectLst/>
                          <a:latin typeface="Times New Roman"/>
                          <a:ea typeface="Calibri"/>
                          <a:cs typeface="Times New Roman"/>
                        </a:rPr>
                        <a:t>№</a:t>
                      </a:r>
                      <a:endParaRPr lang="ru-RU" sz="900" dirty="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100" b="1" dirty="0">
                          <a:solidFill>
                            <a:srgbClr val="FF0000"/>
                          </a:solidFill>
                          <a:effectLst/>
                          <a:latin typeface="Times New Roman"/>
                          <a:ea typeface="Calibri"/>
                          <a:cs typeface="Times New Roman"/>
                        </a:rPr>
                        <a:t>Мероприятие</a:t>
                      </a:r>
                      <a:endParaRPr lang="ru-RU" sz="900" dirty="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solidFill>
                            <a:srgbClr val="FF0000"/>
                          </a:solidFill>
                          <a:effectLst/>
                          <a:latin typeface="Times New Roman"/>
                          <a:ea typeface="Calibri"/>
                          <a:cs typeface="Times New Roman"/>
                        </a:rPr>
                        <a:t>Количество участников</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742">
                <a:tc>
                  <a:txBody>
                    <a:bodyPr/>
                    <a:lstStyle/>
                    <a:p>
                      <a:pPr>
                        <a:lnSpc>
                          <a:spcPct val="115000"/>
                        </a:lnSpc>
                        <a:spcAft>
                          <a:spcPts val="0"/>
                        </a:spcAft>
                      </a:pPr>
                      <a:r>
                        <a:rPr lang="ru-RU" sz="1100" b="1">
                          <a:effectLst/>
                          <a:latin typeface="Times New Roman"/>
                          <a:ea typeface="Calibri"/>
                          <a:cs typeface="Times New Roman"/>
                        </a:rPr>
                        <a:t>1</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Внеурочная деятельность «Россия-мои горизонты»</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86</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7485">
                <a:tc>
                  <a:txBody>
                    <a:bodyPr/>
                    <a:lstStyle/>
                    <a:p>
                      <a:pPr>
                        <a:lnSpc>
                          <a:spcPct val="115000"/>
                        </a:lnSpc>
                        <a:spcAft>
                          <a:spcPts val="0"/>
                        </a:spcAft>
                      </a:pPr>
                      <a:r>
                        <a:rPr lang="ru-RU" sz="1100" b="1">
                          <a:effectLst/>
                          <a:latin typeface="Times New Roman"/>
                          <a:ea typeface="Calibri"/>
                          <a:cs typeface="Times New Roman"/>
                        </a:rPr>
                        <a:t>2</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Встреча учащихся и родителей с директором по работе с персоналом ОО «Полоса» Н.Гундоровой</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21</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742">
                <a:tc>
                  <a:txBody>
                    <a:bodyPr/>
                    <a:lstStyle/>
                    <a:p>
                      <a:pPr>
                        <a:lnSpc>
                          <a:spcPct val="115000"/>
                        </a:lnSpc>
                        <a:spcAft>
                          <a:spcPts val="0"/>
                        </a:spcAft>
                      </a:pPr>
                      <a:r>
                        <a:rPr lang="ru-RU" sz="1100" b="1">
                          <a:effectLst/>
                          <a:latin typeface="Times New Roman"/>
                          <a:ea typeface="Calibri"/>
                          <a:cs typeface="Times New Roman"/>
                        </a:rPr>
                        <a:t>3</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Производственная практика учащихся в ООО «Полоса»</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8</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7485">
                <a:tc>
                  <a:txBody>
                    <a:bodyPr/>
                    <a:lstStyle/>
                    <a:p>
                      <a:pPr>
                        <a:lnSpc>
                          <a:spcPct val="115000"/>
                        </a:lnSpc>
                        <a:spcAft>
                          <a:spcPts val="0"/>
                        </a:spcAft>
                      </a:pPr>
                      <a:r>
                        <a:rPr lang="ru-RU" sz="1100" b="1">
                          <a:effectLst/>
                          <a:latin typeface="Times New Roman"/>
                          <a:ea typeface="Calibri"/>
                          <a:cs typeface="Times New Roman"/>
                        </a:rPr>
                        <a:t>4</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Встреча старшеклассников с преподавателями аграрного колледжа г.Дагестанские Огни</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27</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742">
                <a:tc>
                  <a:txBody>
                    <a:bodyPr/>
                    <a:lstStyle/>
                    <a:p>
                      <a:pPr>
                        <a:lnSpc>
                          <a:spcPct val="115000"/>
                        </a:lnSpc>
                        <a:spcAft>
                          <a:spcPts val="0"/>
                        </a:spcAft>
                      </a:pPr>
                      <a:r>
                        <a:rPr lang="ru-RU" sz="1100" b="1">
                          <a:effectLst/>
                          <a:latin typeface="Times New Roman"/>
                          <a:ea typeface="Calibri"/>
                          <a:cs typeface="Times New Roman"/>
                        </a:rPr>
                        <a:t>5</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Экскурсия в МЧС по Сулейман-Стальскому району </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dirty="0">
                          <a:effectLst/>
                          <a:latin typeface="Times New Roman"/>
                          <a:ea typeface="Calibri"/>
                          <a:cs typeface="Times New Roman"/>
                        </a:rPr>
                        <a:t>15</a:t>
                      </a:r>
                      <a:endParaRPr lang="ru-RU" sz="900" dirty="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6226">
                <a:tc>
                  <a:txBody>
                    <a:bodyPr/>
                    <a:lstStyle/>
                    <a:p>
                      <a:pPr>
                        <a:lnSpc>
                          <a:spcPct val="115000"/>
                        </a:lnSpc>
                        <a:spcAft>
                          <a:spcPts val="0"/>
                        </a:spcAft>
                      </a:pPr>
                      <a:r>
                        <a:rPr lang="ru-RU" sz="1100" b="1" dirty="0">
                          <a:effectLst/>
                          <a:latin typeface="Times New Roman"/>
                          <a:ea typeface="Calibri"/>
                          <a:cs typeface="Times New Roman"/>
                        </a:rPr>
                        <a:t>6</a:t>
                      </a:r>
                      <a:endParaRPr lang="ru-RU" sz="900" dirty="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Практические занятия работников МЧС со старшеклассниками по применению огнетушителей, по правилам эвакуации людей при ЧС</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19</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742">
                <a:tc>
                  <a:txBody>
                    <a:bodyPr/>
                    <a:lstStyle/>
                    <a:p>
                      <a:pPr>
                        <a:lnSpc>
                          <a:spcPct val="115000"/>
                        </a:lnSpc>
                        <a:spcAft>
                          <a:spcPts val="0"/>
                        </a:spcAft>
                      </a:pPr>
                      <a:r>
                        <a:rPr lang="ru-RU" sz="1100" b="1">
                          <a:effectLst/>
                          <a:latin typeface="Times New Roman"/>
                          <a:ea typeface="Calibri"/>
                          <a:cs typeface="Times New Roman"/>
                        </a:rPr>
                        <a:t>7</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Школьный театр «Театр и дети»</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15</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7485">
                <a:tc>
                  <a:txBody>
                    <a:bodyPr/>
                    <a:lstStyle/>
                    <a:p>
                      <a:pPr>
                        <a:lnSpc>
                          <a:spcPct val="115000"/>
                        </a:lnSpc>
                        <a:spcAft>
                          <a:spcPts val="0"/>
                        </a:spcAft>
                      </a:pPr>
                      <a:r>
                        <a:rPr lang="ru-RU" sz="1100" b="1">
                          <a:effectLst/>
                          <a:latin typeface="Times New Roman"/>
                          <a:ea typeface="Calibri"/>
                          <a:cs typeface="Times New Roman"/>
                        </a:rPr>
                        <a:t>8</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Встреча с актерами лезгинского драматического театра им.С.Стальского во время экскурсии в г.Дербент</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45</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742">
                <a:tc>
                  <a:txBody>
                    <a:bodyPr/>
                    <a:lstStyle/>
                    <a:p>
                      <a:pPr>
                        <a:lnSpc>
                          <a:spcPct val="115000"/>
                        </a:lnSpc>
                        <a:spcAft>
                          <a:spcPts val="0"/>
                        </a:spcAft>
                      </a:pPr>
                      <a:r>
                        <a:rPr lang="ru-RU" sz="1100" b="1">
                          <a:effectLst/>
                          <a:latin typeface="Times New Roman"/>
                          <a:ea typeface="Calibri"/>
                          <a:cs typeface="Times New Roman"/>
                        </a:rPr>
                        <a:t>9</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Проект «Тропами Кюре» (спортивный туризм)</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50</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7485">
                <a:tc>
                  <a:txBody>
                    <a:bodyPr/>
                    <a:lstStyle/>
                    <a:p>
                      <a:pPr>
                        <a:lnSpc>
                          <a:spcPct val="115000"/>
                        </a:lnSpc>
                        <a:spcAft>
                          <a:spcPts val="0"/>
                        </a:spcAft>
                      </a:pPr>
                      <a:r>
                        <a:rPr lang="ru-RU" sz="1100" b="1">
                          <a:effectLst/>
                          <a:latin typeface="Times New Roman"/>
                          <a:ea typeface="Calibri"/>
                          <a:cs typeface="Times New Roman"/>
                        </a:rPr>
                        <a:t>10</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dirty="0">
                          <a:effectLst/>
                          <a:latin typeface="Times New Roman"/>
                          <a:ea typeface="Calibri"/>
                          <a:cs typeface="Times New Roman"/>
                        </a:rPr>
                        <a:t>Встреча с участниками СВО Абдуразаковым М. и </a:t>
                      </a:r>
                      <a:r>
                        <a:rPr lang="ru-RU" sz="1100" b="1" dirty="0" err="1">
                          <a:effectLst/>
                          <a:latin typeface="Times New Roman"/>
                          <a:ea typeface="Calibri"/>
                          <a:cs typeface="Times New Roman"/>
                        </a:rPr>
                        <a:t>Саруглановым</a:t>
                      </a:r>
                      <a:r>
                        <a:rPr lang="ru-RU" sz="1100" b="1" dirty="0">
                          <a:effectLst/>
                          <a:latin typeface="Times New Roman"/>
                          <a:ea typeface="Calibri"/>
                          <a:cs typeface="Times New Roman"/>
                        </a:rPr>
                        <a:t> К.</a:t>
                      </a:r>
                      <a:endParaRPr lang="ru-RU" sz="900" dirty="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22</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6226">
                <a:tc>
                  <a:txBody>
                    <a:bodyPr/>
                    <a:lstStyle/>
                    <a:p>
                      <a:pPr>
                        <a:lnSpc>
                          <a:spcPct val="115000"/>
                        </a:lnSpc>
                        <a:spcAft>
                          <a:spcPts val="0"/>
                        </a:spcAft>
                      </a:pPr>
                      <a:r>
                        <a:rPr lang="ru-RU" sz="1100" b="1" dirty="0" smtClean="0">
                          <a:effectLst/>
                          <a:latin typeface="Times New Roman" pitchFamily="18" charset="0"/>
                          <a:ea typeface="Calibri"/>
                          <a:cs typeface="Times New Roman" pitchFamily="18" charset="0"/>
                        </a:rPr>
                        <a:t>11</a:t>
                      </a:r>
                      <a:endParaRPr lang="ru-RU" sz="1100" b="1" dirty="0">
                        <a:effectLst/>
                        <a:latin typeface="Times New Roman" pitchFamily="18" charset="0"/>
                        <a:ea typeface="Calibri"/>
                        <a:cs typeface="Times New Roman" pitchFamily="18" charset="0"/>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dirty="0" smtClean="0">
                          <a:effectLst/>
                          <a:latin typeface="Times New Roman" pitchFamily="18" charset="0"/>
                          <a:ea typeface="Calibri"/>
                          <a:cs typeface="Times New Roman" pitchFamily="18" charset="0"/>
                        </a:rPr>
                        <a:t>Республиканский «Урок цифры»</a:t>
                      </a:r>
                      <a:endParaRPr lang="ru-RU" sz="1100" b="1" dirty="0">
                        <a:effectLst/>
                        <a:latin typeface="Times New Roman" pitchFamily="18" charset="0"/>
                        <a:ea typeface="Calibri"/>
                        <a:cs typeface="Times New Roman" pitchFamily="18" charset="0"/>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dirty="0" smtClean="0">
                          <a:effectLst/>
                          <a:latin typeface="Times New Roman" pitchFamily="18" charset="0"/>
                          <a:ea typeface="Calibri"/>
                          <a:cs typeface="Times New Roman" pitchFamily="18" charset="0"/>
                        </a:rPr>
                        <a:t>14</a:t>
                      </a:r>
                      <a:endParaRPr lang="ru-RU" sz="1100" b="1" dirty="0">
                        <a:effectLst/>
                        <a:latin typeface="Times New Roman" pitchFamily="18" charset="0"/>
                        <a:ea typeface="Calibri"/>
                        <a:cs typeface="Times New Roman" pitchFamily="18" charset="0"/>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6226">
                <a:tc>
                  <a:txBody>
                    <a:bodyPr/>
                    <a:lstStyle/>
                    <a:p>
                      <a:pPr>
                        <a:lnSpc>
                          <a:spcPct val="115000"/>
                        </a:lnSpc>
                        <a:spcAft>
                          <a:spcPts val="0"/>
                        </a:spcAft>
                      </a:pPr>
                      <a:r>
                        <a:rPr lang="ru-RU" sz="1100" b="1">
                          <a:effectLst/>
                          <a:latin typeface="Times New Roman"/>
                          <a:ea typeface="Calibri"/>
                          <a:cs typeface="Times New Roman"/>
                        </a:rPr>
                        <a:t>11</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a:effectLst/>
                          <a:latin typeface="Times New Roman"/>
                          <a:ea typeface="Calibri"/>
                          <a:cs typeface="Times New Roman"/>
                        </a:rPr>
                        <a:t>Профориентация на педагогические специальности. Встреча с ветераном педагогического труда, заслуженным учителем РД Гаджиевым Н.М.</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dirty="0">
                          <a:effectLst/>
                          <a:latin typeface="Times New Roman"/>
                          <a:ea typeface="Calibri"/>
                          <a:cs typeface="Times New Roman"/>
                        </a:rPr>
                        <a:t>24</a:t>
                      </a:r>
                      <a:endParaRPr lang="ru-RU" sz="900" dirty="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742">
                <a:tc>
                  <a:txBody>
                    <a:bodyPr/>
                    <a:lstStyle/>
                    <a:p>
                      <a:pPr>
                        <a:lnSpc>
                          <a:spcPct val="115000"/>
                        </a:lnSpc>
                        <a:spcAft>
                          <a:spcPts val="0"/>
                        </a:spcAft>
                      </a:pPr>
                      <a:r>
                        <a:rPr lang="ru-RU" sz="1100" b="1" dirty="0">
                          <a:effectLst/>
                          <a:latin typeface="Times New Roman"/>
                          <a:ea typeface="Calibri"/>
                          <a:cs typeface="Times New Roman"/>
                        </a:rPr>
                        <a:t> </a:t>
                      </a:r>
                      <a:endParaRPr lang="ru-RU" sz="900" dirty="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100" b="1">
                          <a:effectLst/>
                          <a:latin typeface="Times New Roman"/>
                          <a:ea typeface="Calibri"/>
                          <a:cs typeface="Times New Roman"/>
                        </a:rPr>
                        <a:t>Итого</a:t>
                      </a:r>
                      <a:endParaRPr lang="ru-RU" sz="90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b="1" dirty="0">
                          <a:effectLst/>
                          <a:latin typeface="Times New Roman"/>
                          <a:ea typeface="Calibri"/>
                          <a:cs typeface="Times New Roman"/>
                        </a:rPr>
                        <a:t>332 уч-ся</a:t>
                      </a:r>
                      <a:endParaRPr lang="ru-RU" sz="900" dirty="0">
                        <a:effectLst/>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2711166300"/>
              </p:ext>
            </p:extLst>
          </p:nvPr>
        </p:nvGraphicFramePr>
        <p:xfrm>
          <a:off x="6660233" y="44624"/>
          <a:ext cx="2483768" cy="3528392"/>
        </p:xfrm>
        <a:graphic>
          <a:graphicData uri="http://schemas.openxmlformats.org/presentationml/2006/ole">
            <mc:AlternateContent xmlns:mc="http://schemas.openxmlformats.org/markup-compatibility/2006">
              <mc:Choice xmlns:v="urn:schemas-microsoft-com:vml" Requires="v">
                <p:oleObj spid="_x0000_s12316" name="Acrobat Document" r:id="rId3" imgW="11805120" imgH="16713000" progId="">
                  <p:embed/>
                </p:oleObj>
              </mc:Choice>
              <mc:Fallback>
                <p:oleObj name="Acrobat Document" r:id="rId3" imgW="11805120" imgH="16713000" progId="">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3" y="44624"/>
                        <a:ext cx="2483768" cy="35283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3645024"/>
            <a:ext cx="2376265" cy="31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747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600" dirty="0"/>
              <a:t>В рамках акции « Классные встречи» состоялась встреча учащихся 10-11 классов с педагогом- наставником, ветераном педагогического труда Гаджиевым Н. М.</a:t>
            </a:r>
          </a:p>
        </p:txBody>
      </p:sp>
      <p:pic>
        <p:nvPicPr>
          <p:cNvPr id="29698" name="Picture 2" descr="C:\Users\User\Downloads\IMG_20240220_010247_79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45709" y="1935163"/>
            <a:ext cx="5852582"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802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000" dirty="0"/>
              <a:t>27 января. Классная встреча наших учащихся с участниками СВО Абдуразаковым М. и </a:t>
            </a:r>
            <a:r>
              <a:rPr lang="ru-RU" sz="1000" dirty="0" err="1"/>
              <a:t>Саруглановым</a:t>
            </a:r>
            <a:r>
              <a:rPr lang="ru-RU" sz="1000" dirty="0"/>
              <a:t> К.. Встреча проходила в формате живой беседы о любви к Родине, о почетной профессии защищать Родину, о достойном выполнении служебного долга. По словам защитников Родины, письма с теплыми словами от школьников и посылки из разных уголков нашей страны греют душу каждому военнослужащему, поддерживают боевой дух. Такие встречи способствуют воспитанию чувства гордости за свою страну, за своих героев. На конкретном примере наших выпускников - участников СВО учащиеся увидели, что герои живут рядом, что мужество, храбрость и любовь к Родине - это качества настоящего человека. Наши ребята вручили гостям письма с пожеланиями. От нас мы желаем нашим защитникам достичь всех вершин побед. </a:t>
            </a:r>
            <a:br>
              <a:rPr lang="ru-RU" sz="1000" dirty="0"/>
            </a:br>
            <a:r>
              <a:rPr lang="ru-RU" sz="1000" dirty="0"/>
              <a:t>#</a:t>
            </a:r>
            <a:r>
              <a:rPr lang="ru-RU" sz="1000" dirty="0" err="1"/>
              <a:t>ЗащитникиРодины</a:t>
            </a:r>
            <a:endParaRPr lang="ru-RU" sz="1000" dirty="0"/>
          </a:p>
        </p:txBody>
      </p:sp>
      <p:pic>
        <p:nvPicPr>
          <p:cNvPr id="27650" name="Picture 2" descr="C:\Users\User\Downloads\IMG_20240220_005151_57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45709" y="1935163"/>
            <a:ext cx="5852582"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114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1152128"/>
          </a:xfrm>
        </p:spPr>
        <p:txBody>
          <a:bodyPr>
            <a:normAutofit fontScale="90000"/>
          </a:bodyPr>
          <a:lstStyle/>
          <a:p>
            <a:r>
              <a:rPr lang="ru-RU" sz="2000" b="1" dirty="0" smtClean="0">
                <a:solidFill>
                  <a:srgbClr val="FF0000"/>
                </a:solidFill>
              </a:rPr>
              <a:t>Методическая тема школы: </a:t>
            </a:r>
            <a:r>
              <a:rPr lang="ru-RU" sz="2000" b="1" dirty="0" smtClean="0"/>
              <a:t>«Образовательная среда школы как ресурс и условие повышения профессиональной компетентности педагога, развития творческих способностей обучающихся в контексте реализации ФГОС третьего поколения и ФОП»</a:t>
            </a:r>
            <a:endParaRPr lang="ru-RU" sz="2000" b="1" dirty="0"/>
          </a:p>
        </p:txBody>
      </p:sp>
      <p:sp>
        <p:nvSpPr>
          <p:cNvPr id="3" name="Объект 2"/>
          <p:cNvSpPr>
            <a:spLocks noGrp="1"/>
          </p:cNvSpPr>
          <p:nvPr>
            <p:ph idx="1"/>
          </p:nvPr>
        </p:nvSpPr>
        <p:spPr>
          <a:xfrm>
            <a:off x="457200" y="1556792"/>
            <a:ext cx="8229600" cy="4767808"/>
          </a:xfrm>
        </p:spPr>
        <p:txBody>
          <a:bodyPr>
            <a:normAutofit fontScale="92500" lnSpcReduction="10000"/>
          </a:bodyPr>
          <a:lstStyle/>
          <a:p>
            <a:r>
              <a:rPr lang="ru-RU" sz="1400" b="1" dirty="0" smtClean="0">
                <a:solidFill>
                  <a:srgbClr val="FF0000"/>
                </a:solidFill>
              </a:rPr>
              <a:t>Цель</a:t>
            </a:r>
            <a:r>
              <a:rPr lang="ru-RU" sz="1400" dirty="0" smtClean="0"/>
              <a:t>: </a:t>
            </a:r>
            <a:r>
              <a:rPr lang="ru-RU" sz="1400" b="1" dirty="0" smtClean="0"/>
              <a:t>создание условий для непрерывного развития учительского потенциала, повышения уровня профессионального мастерства и профессиональной компетентности педагога как фактора повышения качества образования в условиях реализации ФГОС третьего поколения и ФОП.</a:t>
            </a:r>
          </a:p>
          <a:p>
            <a:r>
              <a:rPr lang="ru-RU" sz="1400" b="1" dirty="0" smtClean="0">
                <a:solidFill>
                  <a:srgbClr val="FF0000"/>
                </a:solidFill>
              </a:rPr>
              <a:t>Задачи:</a:t>
            </a:r>
          </a:p>
          <a:p>
            <a:r>
              <a:rPr lang="ru-RU" sz="1400" dirty="0" smtClean="0"/>
              <a:t>-повышение качества образовательной деятельности школы за счет совершенствования организационной и управленческой деятельности;</a:t>
            </a:r>
          </a:p>
          <a:p>
            <a:r>
              <a:rPr lang="ru-RU" sz="1400" dirty="0" smtClean="0"/>
              <a:t>-развитие благоприятной и мотивирующей атмосферы в школе, обучение учащихся умениям самоконтроля, самообразования и формирования универсальных учебных действий;</a:t>
            </a:r>
          </a:p>
          <a:p>
            <a:r>
              <a:rPr lang="ru-RU" sz="1400" dirty="0" smtClean="0"/>
              <a:t>-совершенствование образовательной среды, а также ЦОС на основе внедрения современных образовательных технологий;</a:t>
            </a:r>
          </a:p>
          <a:p>
            <a:r>
              <a:rPr lang="ru-RU" sz="1400" dirty="0" smtClean="0"/>
              <a:t>-осуществление  деятельности по переходу на обновленные стандарты;</a:t>
            </a:r>
          </a:p>
          <a:p>
            <a:r>
              <a:rPr lang="ru-RU" sz="1400" dirty="0" smtClean="0"/>
              <a:t>-повышение профессиональной компетентности педагогов через систему непрерывного образования;</a:t>
            </a:r>
          </a:p>
          <a:p>
            <a:r>
              <a:rPr lang="ru-RU" sz="1400" dirty="0" smtClean="0"/>
              <a:t>-активизация работы с мотивированными и слабыми  обучающимися,  развитие творческих способностей детей через проектно-исследовательскую деятельность;</a:t>
            </a:r>
          </a:p>
          <a:p>
            <a:r>
              <a:rPr lang="ru-RU" sz="1400" dirty="0" smtClean="0"/>
              <a:t>-совершенствование  работы, направленной на сохранение и укрепление здоровья всех участников образовательного процесса и привития навыков здорового образа жизни;</a:t>
            </a:r>
          </a:p>
          <a:p>
            <a:r>
              <a:rPr lang="ru-RU" sz="1400" dirty="0" smtClean="0"/>
              <a:t>-совершенствование </a:t>
            </a:r>
            <a:r>
              <a:rPr lang="ru-RU" sz="1400" dirty="0" err="1" smtClean="0"/>
              <a:t>внутришкольной</a:t>
            </a:r>
            <a:r>
              <a:rPr lang="ru-RU" sz="1400" dirty="0" smtClean="0"/>
              <a:t> системы оценки качества образования;</a:t>
            </a:r>
          </a:p>
          <a:p>
            <a:r>
              <a:rPr lang="ru-RU" sz="1400" dirty="0" smtClean="0"/>
              <a:t>-обеспечение методического сопровождения работы с молодыми специалистами;</a:t>
            </a:r>
          </a:p>
          <a:p>
            <a:r>
              <a:rPr lang="ru-RU" sz="1400" dirty="0" smtClean="0"/>
              <a:t>-продолжение работы по обобщению и транслированию передового педагогического опыта творчески работающих учителей;</a:t>
            </a:r>
          </a:p>
          <a:p>
            <a:r>
              <a:rPr lang="ru-RU" sz="1400" dirty="0" smtClean="0"/>
              <a:t>-выявление и развитие детской одаренности и поддержка обучающихся в соответствии с их способностями;</a:t>
            </a:r>
          </a:p>
          <a:p>
            <a:endParaRPr lang="ru-RU" sz="1400" dirty="0" smtClean="0"/>
          </a:p>
          <a:p>
            <a:endParaRPr lang="ru-RU" sz="1400" dirty="0"/>
          </a:p>
        </p:txBody>
      </p:sp>
    </p:spTree>
    <p:extLst>
      <p:ext uri="{BB962C8B-B14F-4D97-AF65-F5344CB8AC3E}">
        <p14:creationId xmlns:p14="http://schemas.microsoft.com/office/powerpoint/2010/main" val="1250506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600" dirty="0"/>
              <a:t>Производственная практика школьников в ООО « Полоса». Цель: профессиональная ориентация учащихся.</a:t>
            </a:r>
          </a:p>
        </p:txBody>
      </p:sp>
      <p:pic>
        <p:nvPicPr>
          <p:cNvPr id="28674" name="Picture 2" descr="C:\Users\User\Downloads\IMG_20240220_005431_78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2060848"/>
            <a:ext cx="3240359" cy="4389437"/>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C:\Users\User\Downloads\IMG_20240220_005446_3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132856"/>
            <a:ext cx="3168352"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787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924712"/>
          </a:xfrm>
        </p:spPr>
        <p:txBody>
          <a:bodyPr>
            <a:normAutofit fontScale="90000"/>
          </a:bodyPr>
          <a:lstStyle/>
          <a:p>
            <a:pPr algn="ctr"/>
            <a:r>
              <a:rPr lang="ru-RU" sz="2400" b="1" dirty="0" smtClean="0"/>
              <a:t/>
            </a:r>
            <a:br>
              <a:rPr lang="ru-RU" sz="2400" b="1" dirty="0" smtClean="0"/>
            </a:br>
            <a:r>
              <a:rPr lang="ru-RU" sz="2400" b="1" dirty="0"/>
              <a:t/>
            </a:r>
            <a:br>
              <a:rPr lang="ru-RU" sz="2400" b="1" dirty="0"/>
            </a:br>
            <a:r>
              <a:rPr lang="ru-RU" sz="2400" b="1" dirty="0" smtClean="0"/>
              <a:t/>
            </a:r>
            <a:br>
              <a:rPr lang="ru-RU" sz="2400" b="1" dirty="0" smtClean="0"/>
            </a:br>
            <a:r>
              <a:rPr lang="ru-RU" sz="2400" b="1" dirty="0"/>
              <a:t/>
            </a:r>
            <a:br>
              <a:rPr lang="ru-RU" sz="2400" b="1" dirty="0"/>
            </a:br>
            <a:r>
              <a:rPr lang="ru-RU" sz="2400" b="1" dirty="0" smtClean="0"/>
              <a:t/>
            </a:r>
            <a:br>
              <a:rPr lang="ru-RU" sz="2400" b="1" dirty="0" smtClean="0"/>
            </a:br>
            <a:r>
              <a:rPr lang="ru-RU" sz="2400" b="1" dirty="0" smtClean="0"/>
              <a:t/>
            </a:r>
            <a:br>
              <a:rPr lang="ru-RU" sz="2400" b="1" dirty="0" smtClean="0"/>
            </a:br>
            <a:r>
              <a:rPr lang="ru-RU" sz="2400" b="1" dirty="0" smtClean="0"/>
              <a:t>Учителя МКОУ «</a:t>
            </a:r>
            <a:r>
              <a:rPr lang="ru-RU" sz="2400" b="1" dirty="0" err="1" smtClean="0"/>
              <a:t>Куркентская</a:t>
            </a:r>
            <a:r>
              <a:rPr lang="ru-RU" sz="2400" b="1" dirty="0" smtClean="0"/>
              <a:t> СОШ №1 </a:t>
            </a:r>
            <a:r>
              <a:rPr lang="ru-RU" sz="2400" b="1" dirty="0" err="1" smtClean="0"/>
              <a:t>им.М.М.Рагимова</a:t>
            </a:r>
            <a:r>
              <a:rPr lang="ru-RU" sz="2400" b="1" dirty="0" smtClean="0"/>
              <a:t>» активно участвуют на семинарах МС района, делятся своим опытом через открытые уроки молодым педагогам, размещают свои методические разработки на педагогических платформах</a:t>
            </a:r>
            <a:endParaRPr lang="ru-RU" sz="2400" b="1" dirty="0"/>
          </a:p>
        </p:txBody>
      </p:sp>
      <p:sp>
        <p:nvSpPr>
          <p:cNvPr id="3" name="Объект 2"/>
          <p:cNvSpPr>
            <a:spLocks noGrp="1"/>
          </p:cNvSpPr>
          <p:nvPr>
            <p:ph sz="half" idx="1"/>
          </p:nvPr>
        </p:nvSpPr>
        <p:spPr/>
        <p:txBody>
          <a:bodyPr>
            <a:normAutofit fontScale="62500" lnSpcReduction="20000"/>
          </a:bodyPr>
          <a:lstStyle/>
          <a:p>
            <a:r>
              <a:rPr lang="ru-RU" dirty="0"/>
              <a:t>Открытый урок по русскому языку </a:t>
            </a:r>
            <a:r>
              <a:rPr lang="ru-RU" dirty="0" smtClean="0"/>
              <a:t>для молодых педагогов прошел </a:t>
            </a:r>
            <a:r>
              <a:rPr lang="ru-RU" dirty="0"/>
              <a:t>в </a:t>
            </a:r>
            <a:r>
              <a:rPr lang="ru-RU" dirty="0" err="1"/>
              <a:t>Куркентской</a:t>
            </a:r>
            <a:r>
              <a:rPr lang="ru-RU" dirty="0"/>
              <a:t> СОШ №1 им. </a:t>
            </a:r>
            <a:r>
              <a:rPr lang="ru-RU" dirty="0" err="1"/>
              <a:t>М.Рагимова</a:t>
            </a:r>
            <a:r>
              <a:rPr lang="ru-RU" dirty="0"/>
              <a:t> https://kasumkentuo.dagestanschool.ru/news/item/4890</a:t>
            </a:r>
          </a:p>
          <a:p>
            <a:r>
              <a:rPr lang="ru-RU" dirty="0"/>
              <a:t>На базе </a:t>
            </a:r>
            <a:r>
              <a:rPr lang="ru-RU" dirty="0" err="1"/>
              <a:t>Куркентской</a:t>
            </a:r>
            <a:r>
              <a:rPr lang="ru-RU" dirty="0"/>
              <a:t> СОШ №1 им. </a:t>
            </a:r>
            <a:r>
              <a:rPr lang="ru-RU" dirty="0" err="1"/>
              <a:t>М.Рагимова</a:t>
            </a:r>
            <a:r>
              <a:rPr lang="ru-RU" dirty="0"/>
              <a:t> состоялся открытый урок по русскому языку на тему: «Одушевленные и неодушевленные существительные». В открытом занятии приняли участие методист и специалист МКУ «ИМЦ» Марина Меджидова, Тамила </a:t>
            </a:r>
            <a:r>
              <a:rPr lang="ru-RU" dirty="0" err="1"/>
              <a:t>Абдулмуталибова</a:t>
            </a:r>
            <a:r>
              <a:rPr lang="ru-RU" dirty="0"/>
              <a:t>, а также молодые учителя начальных классов.</a:t>
            </a:r>
          </a:p>
          <a:p>
            <a:endParaRPr lang="ru-RU" dirty="0"/>
          </a:p>
          <a:p>
            <a:r>
              <a:rPr lang="ru-RU" dirty="0"/>
              <a:t>Урок во втором классе провела учитель начальных классов Елена </a:t>
            </a:r>
            <a:r>
              <a:rPr lang="ru-RU" dirty="0" err="1"/>
              <a:t>Абдулаева</a:t>
            </a:r>
            <a:endParaRPr lang="ru-RU" dirty="0"/>
          </a:p>
        </p:txBody>
      </p:sp>
      <p:pic>
        <p:nvPicPr>
          <p:cNvPr id="25602" name="Picture 2" descr="C:\Users\User\Downloads\IMG_20240220_000902_575 (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988840"/>
            <a:ext cx="4536504"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123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4338" name="Picture 2" descr="C:\Users\User\Downloads\IMG-20240220-WA0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82" y="8303"/>
            <a:ext cx="316523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User\Downloads\IMG-20240220-WA0029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0"/>
            <a:ext cx="316523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User\Downloads\IMG-20240220-WA00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43506"/>
            <a:ext cx="316523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User\Downloads\IMG-20240220-WA00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35835"/>
            <a:ext cx="2880319" cy="6902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60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b="1" dirty="0" smtClean="0"/>
              <a:t>Конкурсы педагогов 2023-2024 </a:t>
            </a:r>
            <a:r>
              <a:rPr lang="ru-RU" sz="2400" b="1" dirty="0" err="1" smtClean="0"/>
              <a:t>уч.г</a:t>
            </a:r>
            <a:r>
              <a:rPr lang="ru-RU" sz="2400" b="1" dirty="0" smtClean="0"/>
              <a:t>.</a:t>
            </a:r>
            <a:endParaRPr lang="ru-RU" sz="2400" b="1"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348881"/>
            <a:ext cx="822960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3531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720080"/>
          </a:xfrm>
        </p:spPr>
        <p:txBody>
          <a:bodyPr>
            <a:normAutofit fontScale="90000"/>
          </a:bodyPr>
          <a:lstStyle/>
          <a:p>
            <a:r>
              <a:rPr lang="ru-RU" sz="1400" b="1" dirty="0" smtClean="0">
                <a:solidFill>
                  <a:srgbClr val="FF0000"/>
                </a:solidFill>
              </a:rPr>
              <a:t>Курсы повышения квалификации </a:t>
            </a:r>
            <a:r>
              <a:rPr lang="ru-RU" sz="1400" b="1" dirty="0"/>
              <a:t>- это один из видов профессионального обучения сотрудников. Цель данного вида обучения – повышение уровня теоретических знаний, а также совершенствование практических навыков и умений, повышающих в соответствии с требованиями государственных образовательных стандартов</a:t>
            </a:r>
          </a:p>
        </p:txBody>
      </p:sp>
      <p:graphicFrame>
        <p:nvGraphicFramePr>
          <p:cNvPr id="5" name="Объект 4"/>
          <p:cNvGraphicFramePr>
            <a:graphicFrameLocks noGrp="1"/>
          </p:cNvGraphicFramePr>
          <p:nvPr>
            <p:ph idx="1"/>
            <p:extLst>
              <p:ext uri="{D42A27DB-BD31-4B8C-83A1-F6EECF244321}">
                <p14:modId xmlns:p14="http://schemas.microsoft.com/office/powerpoint/2010/main" val="1602631064"/>
              </p:ext>
            </p:extLst>
          </p:nvPr>
        </p:nvGraphicFramePr>
        <p:xfrm>
          <a:off x="107504" y="1317753"/>
          <a:ext cx="4608514" cy="5030533"/>
        </p:xfrm>
        <a:graphic>
          <a:graphicData uri="http://schemas.openxmlformats.org/drawingml/2006/table">
            <a:tbl>
              <a:tblPr firstRow="1" firstCol="1" bandRow="1"/>
              <a:tblGrid>
                <a:gridCol w="181723"/>
                <a:gridCol w="881941"/>
                <a:gridCol w="2311134"/>
                <a:gridCol w="786911"/>
                <a:gridCol w="446805"/>
              </a:tblGrid>
              <a:tr h="236484">
                <a:tc>
                  <a:txBody>
                    <a:bodyPr/>
                    <a:lstStyle/>
                    <a:p>
                      <a:pPr>
                        <a:lnSpc>
                          <a:spcPct val="106000"/>
                        </a:lnSpc>
                        <a:spcAft>
                          <a:spcPts val="800"/>
                        </a:spcAft>
                      </a:pPr>
                      <a:r>
                        <a:rPr lang="ru-RU" sz="700" dirty="0">
                          <a:effectLst/>
                          <a:latin typeface="Times New Roman"/>
                          <a:ea typeface="Calibri"/>
                          <a:cs typeface="Times New Roman"/>
                        </a:rPr>
                        <a:t>№</a:t>
                      </a:r>
                      <a:endParaRPr lang="ru-RU" sz="700" dirty="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Ф.И.О. учителя</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Название курсов</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Место прохождения</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Год</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484">
                <a:tc>
                  <a:txBody>
                    <a:bodyPr/>
                    <a:lstStyle/>
                    <a:p>
                      <a:pPr>
                        <a:lnSpc>
                          <a:spcPct val="106000"/>
                        </a:lnSpc>
                        <a:spcAft>
                          <a:spcPts val="800"/>
                        </a:spcAft>
                      </a:pPr>
                      <a:r>
                        <a:rPr lang="ru-RU" sz="700">
                          <a:effectLst/>
                          <a:latin typeface="Times New Roman"/>
                          <a:ea typeface="Calibri"/>
                          <a:cs typeface="Times New Roman"/>
                        </a:rPr>
                        <a:t>1</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Абдулаева М.У.</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Реализация обновленных ФГОС ООО, СОО в работе учителя (география)</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2023</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484">
                <a:tc>
                  <a:txBody>
                    <a:bodyPr/>
                    <a:lstStyle/>
                    <a:p>
                      <a:pPr>
                        <a:lnSpc>
                          <a:spcPct val="106000"/>
                        </a:lnSpc>
                        <a:spcAft>
                          <a:spcPts val="800"/>
                        </a:spcAft>
                      </a:pPr>
                      <a:r>
                        <a:rPr lang="ru-RU" sz="700">
                          <a:effectLst/>
                          <a:latin typeface="Times New Roman"/>
                          <a:ea typeface="Calibri"/>
                          <a:cs typeface="Times New Roman"/>
                        </a:rPr>
                        <a:t>2</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Абдуллаева Е.М.</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dirty="0">
                          <a:effectLst/>
                          <a:latin typeface="Times New Roman"/>
                          <a:ea typeface="Calibri"/>
                          <a:cs typeface="Times New Roman"/>
                        </a:rPr>
                        <a:t>Реализация обновленных ФГОС НОО, ООО в работе учителя</a:t>
                      </a:r>
                      <a:endParaRPr lang="ru-RU" sz="700" dirty="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727">
                <a:tc>
                  <a:txBody>
                    <a:bodyPr/>
                    <a:lstStyle/>
                    <a:p>
                      <a:pPr>
                        <a:lnSpc>
                          <a:spcPct val="106000"/>
                        </a:lnSpc>
                        <a:spcAft>
                          <a:spcPts val="800"/>
                        </a:spcAft>
                      </a:pPr>
                      <a:r>
                        <a:rPr lang="ru-RU" sz="700">
                          <a:effectLst/>
                          <a:latin typeface="Times New Roman"/>
                          <a:ea typeface="Calibri"/>
                          <a:cs typeface="Times New Roman"/>
                        </a:rPr>
                        <a:t>3</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Абдуразакова М.Э.</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Реализация  требований обновленных ФГОС основного общего образования  при обучении лезгинскому языку и литературе</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АНО ДПО ОЦ СПЕКТР</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484">
                <a:tc>
                  <a:txBody>
                    <a:bodyPr/>
                    <a:lstStyle/>
                    <a:p>
                      <a:pPr>
                        <a:lnSpc>
                          <a:spcPct val="106000"/>
                        </a:lnSpc>
                        <a:spcAft>
                          <a:spcPts val="800"/>
                        </a:spcAft>
                      </a:pPr>
                      <a:r>
                        <a:rPr lang="ru-RU" sz="700">
                          <a:effectLst/>
                          <a:latin typeface="Times New Roman"/>
                          <a:ea typeface="Calibri"/>
                          <a:cs typeface="Times New Roman"/>
                        </a:rPr>
                        <a:t>4</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Агабекова М.Ш.</a:t>
                      </a:r>
                      <a:endParaRPr lang="ru-RU" sz="900" kern="150">
                        <a:effectLst/>
                        <a:latin typeface="PT Astra Serif"/>
                        <a:ea typeface="Source Han Sans CN Regular"/>
                        <a:cs typeface="Lohit Devanagari"/>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Реализация обновленных ФГОС НОО, ООО в работе учителя</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2023</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727">
                <a:tc>
                  <a:txBody>
                    <a:bodyPr/>
                    <a:lstStyle/>
                    <a:p>
                      <a:pPr>
                        <a:lnSpc>
                          <a:spcPct val="106000"/>
                        </a:lnSpc>
                        <a:spcAft>
                          <a:spcPts val="800"/>
                        </a:spcAft>
                      </a:pPr>
                      <a:r>
                        <a:rPr lang="ru-RU" sz="700">
                          <a:effectLst/>
                          <a:latin typeface="Times New Roman"/>
                          <a:ea typeface="Calibri"/>
                          <a:cs typeface="Times New Roman"/>
                        </a:rPr>
                        <a:t>5</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Бедалова Л.А.</a:t>
                      </a:r>
                      <a:endParaRPr lang="ru-RU" sz="900" kern="150">
                        <a:effectLst/>
                        <a:latin typeface="PT Astra Serif"/>
                        <a:ea typeface="Source Han Sans CN Regular"/>
                        <a:cs typeface="Lohit Devanagari"/>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Роль педагога-психолога образовательной организации в условиях ФГОС</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ДПО «Институт современного образования»</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2023</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484">
                <a:tc>
                  <a:txBody>
                    <a:bodyPr/>
                    <a:lstStyle/>
                    <a:p>
                      <a:pPr>
                        <a:lnSpc>
                          <a:spcPct val="106000"/>
                        </a:lnSpc>
                        <a:spcAft>
                          <a:spcPts val="800"/>
                        </a:spcAft>
                      </a:pPr>
                      <a:r>
                        <a:rPr lang="ru-RU" sz="700">
                          <a:effectLst/>
                          <a:latin typeface="Times New Roman"/>
                          <a:ea typeface="Calibri"/>
                          <a:cs typeface="Times New Roman"/>
                        </a:rPr>
                        <a:t>6</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Гаджалиев Б.Ш.</a:t>
                      </a:r>
                      <a:endParaRPr lang="ru-RU" sz="900" kern="150">
                        <a:effectLst/>
                        <a:latin typeface="PT Astra Serif"/>
                        <a:ea typeface="Source Han Sans CN Regular"/>
                        <a:cs typeface="Lohit Devanagari"/>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Теория и методика преподавания технологии при реализации ФГОС</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2021</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484">
                <a:tc>
                  <a:txBody>
                    <a:bodyPr/>
                    <a:lstStyle/>
                    <a:p>
                      <a:pPr>
                        <a:lnSpc>
                          <a:spcPct val="106000"/>
                        </a:lnSpc>
                        <a:spcAft>
                          <a:spcPts val="800"/>
                        </a:spcAft>
                      </a:pPr>
                      <a:r>
                        <a:rPr lang="ru-RU" sz="700">
                          <a:effectLst/>
                          <a:latin typeface="Times New Roman"/>
                          <a:ea typeface="Calibri"/>
                          <a:cs typeface="Times New Roman"/>
                        </a:rPr>
                        <a:t>7</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Гаджалиева Л.Х.</a:t>
                      </a:r>
                      <a:endParaRPr lang="ru-RU" sz="900" kern="150">
                        <a:effectLst/>
                        <a:latin typeface="PT Astra Serif"/>
                        <a:ea typeface="Source Han Sans CN Regular"/>
                        <a:cs typeface="Lohit Devanagari"/>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Школа современного учителя математики: достижения российской науки</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2023</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484">
                <a:tc>
                  <a:txBody>
                    <a:bodyPr/>
                    <a:lstStyle/>
                    <a:p>
                      <a:pPr>
                        <a:lnSpc>
                          <a:spcPct val="106000"/>
                        </a:lnSpc>
                        <a:spcAft>
                          <a:spcPts val="800"/>
                        </a:spcAft>
                      </a:pPr>
                      <a:r>
                        <a:rPr lang="ru-RU" sz="700">
                          <a:effectLst/>
                          <a:latin typeface="Times New Roman"/>
                          <a:ea typeface="Calibri"/>
                          <a:cs typeface="Times New Roman"/>
                        </a:rPr>
                        <a:t>8</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Гаджиева С.И.</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Совершенствование деятельности учителя начальных классов в соответствии с требованиями ФГОС</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2021</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727">
                <a:tc>
                  <a:txBody>
                    <a:bodyPr/>
                    <a:lstStyle/>
                    <a:p>
                      <a:pPr>
                        <a:lnSpc>
                          <a:spcPct val="106000"/>
                        </a:lnSpc>
                        <a:spcAft>
                          <a:spcPts val="800"/>
                        </a:spcAft>
                      </a:pPr>
                      <a:r>
                        <a:rPr lang="ru-RU" sz="700">
                          <a:effectLst/>
                          <a:latin typeface="Times New Roman"/>
                          <a:ea typeface="Calibri"/>
                          <a:cs typeface="Times New Roman"/>
                        </a:rPr>
                        <a:t>9</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Гасанбекова Г.Э.</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Основные аспекты формирования естественно-научной и математической грамотности в образовательном процессе начальной школы</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484">
                <a:tc>
                  <a:txBody>
                    <a:bodyPr/>
                    <a:lstStyle/>
                    <a:p>
                      <a:pPr>
                        <a:lnSpc>
                          <a:spcPct val="106000"/>
                        </a:lnSpc>
                        <a:spcAft>
                          <a:spcPts val="800"/>
                        </a:spcAft>
                      </a:pPr>
                      <a:r>
                        <a:rPr lang="ru-RU" sz="700">
                          <a:effectLst/>
                          <a:latin typeface="Times New Roman"/>
                          <a:ea typeface="Calibri"/>
                          <a:cs typeface="Times New Roman"/>
                        </a:rPr>
                        <a:t>10</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Джаватов А.Д.</a:t>
                      </a:r>
                      <a:endParaRPr lang="ru-RU" sz="900" kern="150">
                        <a:effectLst/>
                        <a:latin typeface="PT Astra Serif"/>
                        <a:ea typeface="Source Han Sans CN Regular"/>
                        <a:cs typeface="Lohit Devanagari"/>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Реализация обновленных ФГОС НОО, ООО в работе учителя</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Академия Минпросвещения</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484">
                <a:tc>
                  <a:txBody>
                    <a:bodyPr/>
                    <a:lstStyle/>
                    <a:p>
                      <a:pPr>
                        <a:lnSpc>
                          <a:spcPct val="106000"/>
                        </a:lnSpc>
                        <a:spcAft>
                          <a:spcPts val="800"/>
                        </a:spcAft>
                      </a:pPr>
                      <a:r>
                        <a:rPr lang="ru-RU" sz="700">
                          <a:effectLst/>
                          <a:latin typeface="Times New Roman"/>
                          <a:ea typeface="Calibri"/>
                          <a:cs typeface="Times New Roman"/>
                        </a:rPr>
                        <a:t>11</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Ибрагимова Л.Т.</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Методические аспекты подготовки обучающихся к ГИА по учебному предмету «Математика»</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2023</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727">
                <a:tc>
                  <a:txBody>
                    <a:bodyPr/>
                    <a:lstStyle/>
                    <a:p>
                      <a:pPr>
                        <a:lnSpc>
                          <a:spcPct val="106000"/>
                        </a:lnSpc>
                        <a:spcAft>
                          <a:spcPts val="800"/>
                        </a:spcAft>
                      </a:pPr>
                      <a:r>
                        <a:rPr lang="ru-RU" sz="700" dirty="0">
                          <a:effectLst/>
                          <a:latin typeface="Times New Roman"/>
                          <a:ea typeface="Calibri"/>
                          <a:cs typeface="Times New Roman"/>
                        </a:rPr>
                        <a:t>12</a:t>
                      </a:r>
                      <a:endParaRPr lang="ru-RU" sz="700" dirty="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Качаева В.И.</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Основные аспекты формирования естественно-научной и математической грамотности в образовательном процессе начальной школы</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484">
                <a:tc>
                  <a:txBody>
                    <a:bodyPr/>
                    <a:lstStyle/>
                    <a:p>
                      <a:pPr>
                        <a:lnSpc>
                          <a:spcPct val="106000"/>
                        </a:lnSpc>
                        <a:spcAft>
                          <a:spcPts val="800"/>
                        </a:spcAft>
                      </a:pPr>
                      <a:r>
                        <a:rPr lang="ru-RU" sz="700">
                          <a:effectLst/>
                          <a:latin typeface="Times New Roman"/>
                          <a:ea typeface="Calibri"/>
                          <a:cs typeface="Times New Roman"/>
                        </a:rPr>
                        <a:t>13</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Меджидова Г.А.</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Совершенствование профессиональных компетенций учителя родного языка и литературы</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8199">
                <a:tc>
                  <a:txBody>
                    <a:bodyPr/>
                    <a:lstStyle/>
                    <a:p>
                      <a:pPr>
                        <a:lnSpc>
                          <a:spcPct val="106000"/>
                        </a:lnSpc>
                        <a:spcAft>
                          <a:spcPts val="800"/>
                        </a:spcAft>
                      </a:pPr>
                      <a:r>
                        <a:rPr lang="ru-RU" sz="700">
                          <a:effectLst/>
                          <a:latin typeface="Times New Roman"/>
                          <a:ea typeface="Calibri"/>
                          <a:cs typeface="Times New Roman"/>
                        </a:rPr>
                        <a:t>14</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Меджидова М.Б.</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1.Качество образования: «Учить для жизни». Читательская грамотность</a:t>
                      </a:r>
                      <a:endParaRPr lang="ru-RU" sz="700">
                        <a:effectLst/>
                        <a:latin typeface="Calibri"/>
                        <a:ea typeface="Calibri"/>
                        <a:cs typeface="Times New Roman"/>
                      </a:endParaRPr>
                    </a:p>
                    <a:p>
                      <a:pPr>
                        <a:lnSpc>
                          <a:spcPct val="106000"/>
                        </a:lnSpc>
                        <a:spcAft>
                          <a:spcPts val="800"/>
                        </a:spcAft>
                      </a:pPr>
                      <a:r>
                        <a:rPr lang="ru-RU" sz="700">
                          <a:effectLst/>
                          <a:latin typeface="Times New Roman"/>
                          <a:ea typeface="Calibri"/>
                          <a:cs typeface="Times New Roman"/>
                        </a:rPr>
                        <a:t>2.Школа современного учителя. Развитие читательской грамотности</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p>
                      <a:pPr>
                        <a:lnSpc>
                          <a:spcPct val="106000"/>
                        </a:lnSpc>
                        <a:spcAft>
                          <a:spcPts val="800"/>
                        </a:spcAft>
                      </a:pPr>
                      <a:r>
                        <a:rPr lang="ru-RU" sz="700">
                          <a:effectLst/>
                          <a:latin typeface="Times New Roman"/>
                          <a:ea typeface="Calibri"/>
                          <a:cs typeface="Times New Roman"/>
                        </a:rPr>
                        <a:t> </a:t>
                      </a:r>
                      <a:endParaRPr lang="ru-RU" sz="700">
                        <a:effectLst/>
                        <a:latin typeface="Calibri"/>
                        <a:ea typeface="Calibri"/>
                        <a:cs typeface="Times New Roman"/>
                      </a:endParaRPr>
                    </a:p>
                    <a:p>
                      <a:pPr>
                        <a:lnSpc>
                          <a:spcPct val="106000"/>
                        </a:lnSpc>
                        <a:spcAft>
                          <a:spcPts val="800"/>
                        </a:spcAft>
                      </a:pPr>
                      <a:r>
                        <a:rPr lang="ru-RU" sz="700">
                          <a:effectLst/>
                          <a:latin typeface="Times New Roman"/>
                          <a:ea typeface="Calibri"/>
                          <a:cs typeface="Times New Roman"/>
                        </a:rPr>
                        <a:t>Академия Минпросвещения</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p>
                      <a:pPr>
                        <a:lnSpc>
                          <a:spcPct val="106000"/>
                        </a:lnSpc>
                        <a:spcAft>
                          <a:spcPts val="800"/>
                        </a:spcAft>
                      </a:pPr>
                      <a:r>
                        <a:rPr lang="ru-RU" sz="700">
                          <a:effectLst/>
                          <a:latin typeface="Times New Roman"/>
                          <a:ea typeface="Calibri"/>
                          <a:cs typeface="Times New Roman"/>
                        </a:rPr>
                        <a:t> </a:t>
                      </a:r>
                      <a:endParaRPr lang="ru-RU" sz="700">
                        <a:effectLst/>
                        <a:latin typeface="Calibri"/>
                        <a:ea typeface="Calibri"/>
                        <a:cs typeface="Times New Roman"/>
                      </a:endParaRPr>
                    </a:p>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727">
                <a:tc>
                  <a:txBody>
                    <a:bodyPr/>
                    <a:lstStyle/>
                    <a:p>
                      <a:pPr>
                        <a:lnSpc>
                          <a:spcPct val="106000"/>
                        </a:lnSpc>
                        <a:spcAft>
                          <a:spcPts val="800"/>
                        </a:spcAft>
                      </a:pPr>
                      <a:r>
                        <a:rPr lang="ru-RU" sz="700">
                          <a:effectLst/>
                          <a:latin typeface="Times New Roman"/>
                          <a:ea typeface="Calibri"/>
                          <a:cs typeface="Times New Roman"/>
                        </a:rPr>
                        <a:t>15</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Меджидова О.З.</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Сложные вопросы школьного курса русского языка. Методика обучения написанию сочинений в рамках ЕГЭ</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2023</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484">
                <a:tc>
                  <a:txBody>
                    <a:bodyPr/>
                    <a:lstStyle/>
                    <a:p>
                      <a:pPr>
                        <a:lnSpc>
                          <a:spcPct val="106000"/>
                        </a:lnSpc>
                        <a:spcAft>
                          <a:spcPts val="800"/>
                        </a:spcAft>
                      </a:pPr>
                      <a:r>
                        <a:rPr lang="ru-RU" sz="700">
                          <a:effectLst/>
                          <a:latin typeface="Times New Roman"/>
                          <a:ea typeface="Calibri"/>
                          <a:cs typeface="Times New Roman"/>
                        </a:rPr>
                        <a:t>16</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Набиева А.Д.</a:t>
                      </a:r>
                      <a:endParaRPr lang="ru-RU" sz="900" kern="150">
                        <a:effectLst/>
                        <a:latin typeface="PT Astra Serif"/>
                        <a:ea typeface="Source Han Sans CN Regular"/>
                        <a:cs typeface="Lohit Devanagari"/>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Теория и методика преподавания технологии при реализации ФГОС</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dirty="0">
                          <a:effectLst/>
                          <a:latin typeface="Times New Roman"/>
                          <a:ea typeface="Calibri"/>
                          <a:cs typeface="Times New Roman"/>
                        </a:rPr>
                        <a:t>2021</a:t>
                      </a:r>
                      <a:endParaRPr lang="ru-RU" sz="700" dirty="0">
                        <a:effectLst/>
                        <a:latin typeface="Calibri"/>
                        <a:ea typeface="Calibri"/>
                        <a:cs typeface="Times New Roman"/>
                      </a:endParaRPr>
                    </a:p>
                  </a:txBody>
                  <a:tcPr marL="45640" marR="4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2962493094"/>
              </p:ext>
            </p:extLst>
          </p:nvPr>
        </p:nvGraphicFramePr>
        <p:xfrm>
          <a:off x="4788024" y="1340761"/>
          <a:ext cx="4248472" cy="5040571"/>
        </p:xfrm>
        <a:graphic>
          <a:graphicData uri="http://schemas.openxmlformats.org/drawingml/2006/table">
            <a:tbl>
              <a:tblPr firstRow="1" firstCol="1" bandRow="1"/>
              <a:tblGrid>
                <a:gridCol w="167524"/>
                <a:gridCol w="813040"/>
                <a:gridCol w="2130577"/>
                <a:gridCol w="725434"/>
                <a:gridCol w="411897"/>
              </a:tblGrid>
              <a:tr h="364646">
                <a:tc>
                  <a:txBody>
                    <a:bodyPr/>
                    <a:lstStyle/>
                    <a:p>
                      <a:pPr>
                        <a:lnSpc>
                          <a:spcPct val="106000"/>
                        </a:lnSpc>
                        <a:spcAft>
                          <a:spcPts val="800"/>
                        </a:spcAft>
                      </a:pPr>
                      <a:r>
                        <a:rPr lang="ru-RU" sz="700">
                          <a:effectLst/>
                          <a:latin typeface="Times New Roman"/>
                          <a:ea typeface="Calibri"/>
                          <a:cs typeface="Times New Roman"/>
                        </a:rPr>
                        <a:t>17</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Набиева Д.Ф.</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Совершенствование деятельности учителя начальных классов  в соответствии с требованиями ФГОС</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2021</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2507">
                <a:tc>
                  <a:txBody>
                    <a:bodyPr/>
                    <a:lstStyle/>
                    <a:p>
                      <a:pPr>
                        <a:lnSpc>
                          <a:spcPct val="106000"/>
                        </a:lnSpc>
                        <a:spcAft>
                          <a:spcPts val="800"/>
                        </a:spcAft>
                      </a:pPr>
                      <a:r>
                        <a:rPr lang="ru-RU" sz="700">
                          <a:effectLst/>
                          <a:latin typeface="Times New Roman"/>
                          <a:ea typeface="Calibri"/>
                          <a:cs typeface="Times New Roman"/>
                        </a:rPr>
                        <a:t>18</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Курбаналиева Н.К.</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Основные аспекты формирования естественно-научной и математической грамотности в образовательном процессе начальной школы</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4646">
                <a:tc>
                  <a:txBody>
                    <a:bodyPr/>
                    <a:lstStyle/>
                    <a:p>
                      <a:pPr>
                        <a:lnSpc>
                          <a:spcPct val="106000"/>
                        </a:lnSpc>
                        <a:spcAft>
                          <a:spcPts val="800"/>
                        </a:spcAft>
                      </a:pPr>
                      <a:r>
                        <a:rPr lang="ru-RU" sz="700">
                          <a:effectLst/>
                          <a:latin typeface="Times New Roman"/>
                          <a:ea typeface="Calibri"/>
                          <a:cs typeface="Times New Roman"/>
                        </a:rPr>
                        <a:t>19</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Османова З.И.</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Совершенствование деятельности учителя начальных классов  в соответствии с требованиями ФГОС</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006">
                <a:tc>
                  <a:txBody>
                    <a:bodyPr/>
                    <a:lstStyle/>
                    <a:p>
                      <a:pPr>
                        <a:lnSpc>
                          <a:spcPct val="106000"/>
                        </a:lnSpc>
                        <a:spcAft>
                          <a:spcPts val="800"/>
                        </a:spcAft>
                      </a:pPr>
                      <a:r>
                        <a:rPr lang="ru-RU" sz="700">
                          <a:effectLst/>
                          <a:latin typeface="Times New Roman"/>
                          <a:ea typeface="Calibri"/>
                          <a:cs typeface="Times New Roman"/>
                        </a:rPr>
                        <a:t>20</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Расулова А.Б.</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Реализация обновленных ФГОС НОО, ООО в работе учителя</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2023</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006">
                <a:tc>
                  <a:txBody>
                    <a:bodyPr/>
                    <a:lstStyle/>
                    <a:p>
                      <a:pPr>
                        <a:lnSpc>
                          <a:spcPct val="106000"/>
                        </a:lnSpc>
                        <a:spcAft>
                          <a:spcPts val="800"/>
                        </a:spcAft>
                      </a:pPr>
                      <a:r>
                        <a:rPr lang="ru-RU" sz="700">
                          <a:effectLst/>
                          <a:latin typeface="Times New Roman"/>
                          <a:ea typeface="Calibri"/>
                          <a:cs typeface="Times New Roman"/>
                        </a:rPr>
                        <a:t>21</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Рустамова Ж.Ю.</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Эффективные педагогические практики подготовки к ЕГЭ по истории</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2023</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006">
                <a:tc>
                  <a:txBody>
                    <a:bodyPr/>
                    <a:lstStyle/>
                    <a:p>
                      <a:pPr>
                        <a:lnSpc>
                          <a:spcPct val="106000"/>
                        </a:lnSpc>
                        <a:spcAft>
                          <a:spcPts val="800"/>
                        </a:spcAft>
                      </a:pPr>
                      <a:r>
                        <a:rPr lang="ru-RU" sz="700">
                          <a:effectLst/>
                          <a:latin typeface="Times New Roman"/>
                          <a:ea typeface="Calibri"/>
                          <a:cs typeface="Times New Roman"/>
                        </a:rPr>
                        <a:t>22</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Рустамова С.Н.</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Реализация обновленных ФГОС ООО, СОО в работе учителя</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006">
                <a:tc>
                  <a:txBody>
                    <a:bodyPr/>
                    <a:lstStyle/>
                    <a:p>
                      <a:pPr>
                        <a:lnSpc>
                          <a:spcPct val="106000"/>
                        </a:lnSpc>
                        <a:spcAft>
                          <a:spcPts val="800"/>
                        </a:spcAft>
                      </a:pPr>
                      <a:r>
                        <a:rPr lang="ru-RU" sz="700">
                          <a:effectLst/>
                          <a:latin typeface="Times New Roman"/>
                          <a:ea typeface="Calibri"/>
                          <a:cs typeface="Times New Roman"/>
                        </a:rPr>
                        <a:t>23</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Тагиев Р.В.</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Реализация обновленных ФГОС НОО, ООО в работе учителя</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2023</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006">
                <a:tc>
                  <a:txBody>
                    <a:bodyPr/>
                    <a:lstStyle/>
                    <a:p>
                      <a:pPr>
                        <a:lnSpc>
                          <a:spcPct val="106000"/>
                        </a:lnSpc>
                        <a:spcAft>
                          <a:spcPts val="800"/>
                        </a:spcAft>
                      </a:pPr>
                      <a:r>
                        <a:rPr lang="ru-RU" sz="700">
                          <a:effectLst/>
                          <a:latin typeface="Times New Roman"/>
                          <a:ea typeface="Calibri"/>
                          <a:cs typeface="Times New Roman"/>
                        </a:rPr>
                        <a:t>24</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Уружбекова Ш.Н.</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Современные методы развития навыков и умений на уроках английского языка</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2023</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6193">
                <a:tc>
                  <a:txBody>
                    <a:bodyPr/>
                    <a:lstStyle/>
                    <a:p>
                      <a:pPr>
                        <a:lnSpc>
                          <a:spcPct val="106000"/>
                        </a:lnSpc>
                        <a:spcAft>
                          <a:spcPts val="800"/>
                        </a:spcAft>
                      </a:pPr>
                      <a:r>
                        <a:rPr lang="ru-RU" sz="700">
                          <a:effectLst/>
                          <a:latin typeface="Times New Roman"/>
                          <a:ea typeface="Calibri"/>
                          <a:cs typeface="Times New Roman"/>
                        </a:rPr>
                        <a:t>25</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Казибекова И.Г.</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Цифровые технологии в личностно-профессиональном становлении и развитии преподавания русского языка и литературы в сфере общего среднего образования</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НАНО ДПО ОЦ ЗНАНИЕ</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006">
                <a:tc>
                  <a:txBody>
                    <a:bodyPr/>
                    <a:lstStyle/>
                    <a:p>
                      <a:pPr>
                        <a:lnSpc>
                          <a:spcPct val="106000"/>
                        </a:lnSpc>
                        <a:spcAft>
                          <a:spcPts val="800"/>
                        </a:spcAft>
                      </a:pPr>
                      <a:r>
                        <a:rPr lang="ru-RU" sz="700">
                          <a:effectLst/>
                          <a:latin typeface="Times New Roman"/>
                          <a:ea typeface="Calibri"/>
                          <a:cs typeface="Times New Roman"/>
                        </a:rPr>
                        <a:t>26</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Гаджалиев Р.Ш.</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Совершенствование процесса профессиональной деятельности тренера-преподавателя</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2021</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006">
                <a:tc>
                  <a:txBody>
                    <a:bodyPr/>
                    <a:lstStyle/>
                    <a:p>
                      <a:pPr>
                        <a:lnSpc>
                          <a:spcPct val="106000"/>
                        </a:lnSpc>
                        <a:spcAft>
                          <a:spcPts val="800"/>
                        </a:spcAft>
                      </a:pPr>
                      <a:r>
                        <a:rPr lang="ru-RU" sz="700">
                          <a:effectLst/>
                          <a:latin typeface="Times New Roman"/>
                          <a:ea typeface="Calibri"/>
                          <a:cs typeface="Times New Roman"/>
                        </a:rPr>
                        <a:t>27</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Межведилова Д.Р.</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Реализация требований обновленных ФГОС НОО в работе учителя</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006">
                <a:tc>
                  <a:txBody>
                    <a:bodyPr/>
                    <a:lstStyle/>
                    <a:p>
                      <a:pPr>
                        <a:lnSpc>
                          <a:spcPct val="106000"/>
                        </a:lnSpc>
                        <a:spcAft>
                          <a:spcPts val="800"/>
                        </a:spcAft>
                      </a:pPr>
                      <a:r>
                        <a:rPr lang="ru-RU" sz="700">
                          <a:effectLst/>
                          <a:latin typeface="Times New Roman"/>
                          <a:ea typeface="Calibri"/>
                          <a:cs typeface="Times New Roman"/>
                        </a:rPr>
                        <a:t>28</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Челябова Р.Э.</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Реализация требований  обновленных ФГОС НОО в работе учителя</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006">
                <a:tc>
                  <a:txBody>
                    <a:bodyPr/>
                    <a:lstStyle/>
                    <a:p>
                      <a:pPr>
                        <a:lnSpc>
                          <a:spcPct val="106000"/>
                        </a:lnSpc>
                        <a:spcAft>
                          <a:spcPts val="800"/>
                        </a:spcAft>
                      </a:pPr>
                      <a:r>
                        <a:rPr lang="ru-RU" sz="700">
                          <a:effectLst/>
                          <a:latin typeface="Times New Roman"/>
                          <a:ea typeface="Calibri"/>
                          <a:cs typeface="Times New Roman"/>
                        </a:rPr>
                        <a:t>29</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Абдулаева И.З.</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Реализация требований обновленных ФГОС ООО в работе учителя</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2022</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2507">
                <a:tc>
                  <a:txBody>
                    <a:bodyPr/>
                    <a:lstStyle/>
                    <a:p>
                      <a:pPr>
                        <a:lnSpc>
                          <a:spcPct val="106000"/>
                        </a:lnSpc>
                        <a:spcAft>
                          <a:spcPts val="800"/>
                        </a:spcAft>
                      </a:pPr>
                      <a:r>
                        <a:rPr lang="ru-RU" sz="700">
                          <a:effectLst/>
                          <a:latin typeface="Times New Roman"/>
                          <a:ea typeface="Calibri"/>
                          <a:cs typeface="Times New Roman"/>
                        </a:rPr>
                        <a:t>30</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Шайдаева Л.Г.</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Основные аспекты формирования естественно-научной и математической грамотности в образовательном процессе начальной школы</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2023</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006">
                <a:tc>
                  <a:txBody>
                    <a:bodyPr/>
                    <a:lstStyle/>
                    <a:p>
                      <a:pPr>
                        <a:lnSpc>
                          <a:spcPct val="106000"/>
                        </a:lnSpc>
                        <a:spcAft>
                          <a:spcPts val="800"/>
                        </a:spcAft>
                      </a:pPr>
                      <a:r>
                        <a:rPr lang="ru-RU" sz="700">
                          <a:effectLst/>
                          <a:latin typeface="Times New Roman"/>
                          <a:ea typeface="Calibri"/>
                          <a:cs typeface="Times New Roman"/>
                        </a:rPr>
                        <a:t>31</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Муталибова У.Ф.</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Реализация обновленных ФГОС ООО, СОО в работе учителя</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2023</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006">
                <a:tc>
                  <a:txBody>
                    <a:bodyPr/>
                    <a:lstStyle/>
                    <a:p>
                      <a:pPr>
                        <a:lnSpc>
                          <a:spcPct val="106000"/>
                        </a:lnSpc>
                        <a:spcAft>
                          <a:spcPts val="800"/>
                        </a:spcAft>
                      </a:pPr>
                      <a:r>
                        <a:rPr lang="ru-RU" sz="700">
                          <a:effectLst/>
                          <a:latin typeface="Times New Roman"/>
                          <a:ea typeface="Calibri"/>
                          <a:cs typeface="Times New Roman"/>
                        </a:rPr>
                        <a:t>32</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Шафиева Н.Э.</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Реализация обновленных ФГОС ООО, СОО в работе учителя</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2023</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006">
                <a:tc>
                  <a:txBody>
                    <a:bodyPr/>
                    <a:lstStyle/>
                    <a:p>
                      <a:pPr>
                        <a:lnSpc>
                          <a:spcPct val="106000"/>
                        </a:lnSpc>
                        <a:spcAft>
                          <a:spcPts val="800"/>
                        </a:spcAft>
                      </a:pPr>
                      <a:r>
                        <a:rPr lang="ru-RU" sz="700">
                          <a:effectLst/>
                          <a:latin typeface="Times New Roman"/>
                          <a:ea typeface="Calibri"/>
                          <a:cs typeface="Times New Roman"/>
                        </a:rPr>
                        <a:t>33</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700" kern="150">
                          <a:effectLst/>
                          <a:latin typeface="Times New Roman"/>
                          <a:ea typeface="Source Han Sans CN Regular"/>
                          <a:cs typeface="Lohit Devanagari"/>
                        </a:rPr>
                        <a:t>Шихрагимов М.М.</a:t>
                      </a:r>
                      <a:endParaRPr lang="ru-RU" sz="900" kern="150">
                        <a:effectLst/>
                        <a:latin typeface="PT Astra Serif"/>
                        <a:ea typeface="Source Han Sans CN Regular"/>
                        <a:cs typeface="Lohit Devanagari"/>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Методические аспекты подготовки обучающихся к ГИА по учебному предмету «Математика»</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a:effectLst/>
                          <a:latin typeface="Times New Roman"/>
                          <a:ea typeface="Calibri"/>
                          <a:cs typeface="Times New Roman"/>
                        </a:rPr>
                        <a:t>ГБУ ДО  «ДИРО»</a:t>
                      </a:r>
                      <a:endParaRPr lang="ru-RU" sz="70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6000"/>
                        </a:lnSpc>
                        <a:spcAft>
                          <a:spcPts val="800"/>
                        </a:spcAft>
                      </a:pPr>
                      <a:r>
                        <a:rPr lang="ru-RU" sz="700" dirty="0">
                          <a:effectLst/>
                          <a:latin typeface="Times New Roman"/>
                          <a:ea typeface="Calibri"/>
                          <a:cs typeface="Times New Roman"/>
                        </a:rPr>
                        <a:t>2023</a:t>
                      </a:r>
                      <a:endParaRPr lang="ru-RU" sz="700" dirty="0">
                        <a:effectLst/>
                        <a:latin typeface="Calibri"/>
                        <a:ea typeface="Calibri"/>
                        <a:cs typeface="Times New Roman"/>
                      </a:endParaRPr>
                    </a:p>
                  </a:txBody>
                  <a:tcPr marL="45791" marR="457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1"/>
          <p:cNvSpPr>
            <a:spLocks noChangeArrowheads="1"/>
          </p:cNvSpPr>
          <p:nvPr/>
        </p:nvSpPr>
        <p:spPr bwMode="auto">
          <a:xfrm>
            <a:off x="2227263" y="19351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720080"/>
          </a:xfrm>
        </p:spPr>
        <p:txBody>
          <a:bodyPr>
            <a:normAutofit fontScale="90000"/>
          </a:bodyPr>
          <a:lstStyle/>
          <a:p>
            <a:pPr algn="ctr"/>
            <a:r>
              <a:rPr lang="ru-RU" dirty="0" smtClean="0"/>
              <a:t>Курсы повышения</a:t>
            </a:r>
            <a:endParaRPr lang="ru-RU"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3436379258"/>
              </p:ext>
            </p:extLst>
          </p:nvPr>
        </p:nvGraphicFramePr>
        <p:xfrm>
          <a:off x="457200" y="1268413"/>
          <a:ext cx="8229600" cy="505618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552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36680"/>
          </a:xfrm>
        </p:spPr>
        <p:txBody>
          <a:bodyPr>
            <a:normAutofit/>
          </a:bodyPr>
          <a:lstStyle/>
          <a:p>
            <a:pPr algn="ctr"/>
            <a:r>
              <a:rPr lang="ru-RU" sz="3200" b="1" dirty="0" smtClean="0"/>
              <a:t>Документы по наставничеству:</a:t>
            </a:r>
            <a:endParaRPr lang="ru-RU" sz="3200" b="1" dirty="0"/>
          </a:p>
        </p:txBody>
      </p:sp>
      <p:sp>
        <p:nvSpPr>
          <p:cNvPr id="3" name="Объект 2"/>
          <p:cNvSpPr>
            <a:spLocks noGrp="1"/>
          </p:cNvSpPr>
          <p:nvPr>
            <p:ph idx="1"/>
          </p:nvPr>
        </p:nvSpPr>
        <p:spPr/>
        <p:txBody>
          <a:bodyPr>
            <a:normAutofit lnSpcReduction="10000"/>
          </a:bodyPr>
          <a:lstStyle/>
          <a:p>
            <a:r>
              <a:rPr lang="ru-RU" b="1" dirty="0" smtClean="0"/>
              <a:t>1.Приказ о внедрение целевой модели наставничества</a:t>
            </a:r>
          </a:p>
          <a:p>
            <a:r>
              <a:rPr lang="ru-RU" b="1" dirty="0" smtClean="0"/>
              <a:t>2.Дорожная карта наставничества</a:t>
            </a:r>
          </a:p>
          <a:p>
            <a:r>
              <a:rPr lang="ru-RU" b="1" dirty="0" smtClean="0"/>
              <a:t>3.Положение о наставничестве</a:t>
            </a:r>
          </a:p>
          <a:p>
            <a:r>
              <a:rPr lang="ru-RU" b="1" dirty="0" smtClean="0"/>
              <a:t>4.Согласие наставляемого</a:t>
            </a:r>
          </a:p>
          <a:p>
            <a:r>
              <a:rPr lang="ru-RU" b="1" dirty="0" smtClean="0"/>
              <a:t>5.Диагностика профессионального дефицита</a:t>
            </a:r>
          </a:p>
          <a:p>
            <a:r>
              <a:rPr lang="ru-RU" b="1" dirty="0"/>
              <a:t>6</a:t>
            </a:r>
            <a:r>
              <a:rPr lang="ru-RU" b="1" dirty="0" smtClean="0"/>
              <a:t>.ИОМ наставляемого</a:t>
            </a:r>
          </a:p>
          <a:p>
            <a:r>
              <a:rPr lang="ru-RU" b="1" dirty="0"/>
              <a:t>7</a:t>
            </a:r>
            <a:r>
              <a:rPr lang="ru-RU" b="1" dirty="0" smtClean="0"/>
              <a:t>.Дневник наставника</a:t>
            </a:r>
          </a:p>
          <a:p>
            <a:r>
              <a:rPr lang="ru-RU" b="1" dirty="0"/>
              <a:t>8</a:t>
            </a:r>
            <a:r>
              <a:rPr lang="ru-RU" b="1" dirty="0" smtClean="0"/>
              <a:t>.Карта анализа урока</a:t>
            </a:r>
          </a:p>
          <a:p>
            <a:r>
              <a:rPr lang="ru-RU" b="1" dirty="0"/>
              <a:t>9</a:t>
            </a:r>
            <a:r>
              <a:rPr lang="ru-RU" b="1" dirty="0" smtClean="0"/>
              <a:t>.Отчет о проделанной работе за год</a:t>
            </a:r>
            <a:endParaRPr lang="ru-RU" b="1" dirty="0"/>
          </a:p>
        </p:txBody>
      </p:sp>
    </p:spTree>
    <p:extLst>
      <p:ext uri="{BB962C8B-B14F-4D97-AF65-F5344CB8AC3E}">
        <p14:creationId xmlns:p14="http://schemas.microsoft.com/office/powerpoint/2010/main" val="3833898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620688"/>
            <a:ext cx="4176464"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901700"/>
            <a:ext cx="4248472" cy="595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803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792088"/>
          </a:xfrm>
        </p:spPr>
        <p:txBody>
          <a:bodyPr>
            <a:normAutofit fontScale="90000"/>
          </a:bodyPr>
          <a:lstStyle/>
          <a:p>
            <a:pPr algn="ctr"/>
            <a:r>
              <a:rPr lang="ru-RU" dirty="0" smtClean="0"/>
              <a:t>Наставническая пара</a:t>
            </a:r>
            <a:endParaRPr lang="ru-RU" dirty="0"/>
          </a:p>
        </p:txBody>
      </p:sp>
      <p:pic>
        <p:nvPicPr>
          <p:cNvPr id="30722" name="Picture 2" descr="C:\Users\User\Downloads\IMG-20240220-WA002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206044"/>
            <a:ext cx="3528392" cy="2808312"/>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C:\Users\User\Downloads\IMG-20240220-WA0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107118"/>
            <a:ext cx="2952328" cy="31688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504" y="3645024"/>
            <a:ext cx="3312369" cy="1384995"/>
          </a:xfrm>
          <a:prstGeom prst="rect">
            <a:avLst/>
          </a:prstGeom>
          <a:noFill/>
        </p:spPr>
        <p:txBody>
          <a:bodyPr wrap="square" rtlCol="0">
            <a:spAutoFit/>
          </a:bodyPr>
          <a:lstStyle/>
          <a:p>
            <a:r>
              <a:rPr lang="ru-RU" sz="1400" b="1" dirty="0" err="1" smtClean="0">
                <a:solidFill>
                  <a:srgbClr val="FF0000"/>
                </a:solidFill>
              </a:rPr>
              <a:t>Шафиева</a:t>
            </a:r>
            <a:r>
              <a:rPr lang="ru-RU" sz="1400" b="1" dirty="0" smtClean="0">
                <a:solidFill>
                  <a:srgbClr val="FF0000"/>
                </a:solidFill>
              </a:rPr>
              <a:t> </a:t>
            </a:r>
            <a:r>
              <a:rPr lang="ru-RU" sz="1400" b="1" dirty="0" err="1" smtClean="0">
                <a:solidFill>
                  <a:srgbClr val="FF0000"/>
                </a:solidFill>
              </a:rPr>
              <a:t>Наима</a:t>
            </a:r>
            <a:r>
              <a:rPr lang="ru-RU" sz="1400" b="1" dirty="0" smtClean="0">
                <a:solidFill>
                  <a:srgbClr val="FF0000"/>
                </a:solidFill>
              </a:rPr>
              <a:t> </a:t>
            </a:r>
            <a:r>
              <a:rPr lang="ru-RU" sz="1400" b="1" dirty="0" err="1" smtClean="0">
                <a:solidFill>
                  <a:srgbClr val="FF0000"/>
                </a:solidFill>
              </a:rPr>
              <a:t>Эминбековна</a:t>
            </a:r>
            <a:r>
              <a:rPr lang="ru-RU" sz="1400" b="1" dirty="0" smtClean="0">
                <a:solidFill>
                  <a:srgbClr val="FF0000"/>
                </a:solidFill>
              </a:rPr>
              <a:t>,</a:t>
            </a:r>
          </a:p>
          <a:p>
            <a:r>
              <a:rPr lang="ru-RU" sz="1400" b="1" dirty="0" smtClean="0"/>
              <a:t>Наставник, учитель биологии высшей категории, Почетный работник воспитания и просвещения РФ, стаж работы 42 года</a:t>
            </a:r>
            <a:endParaRPr lang="ru-RU" sz="1400" b="1" dirty="0"/>
          </a:p>
        </p:txBody>
      </p:sp>
      <p:sp>
        <p:nvSpPr>
          <p:cNvPr id="5" name="TextBox 4"/>
          <p:cNvSpPr txBox="1"/>
          <p:nvPr/>
        </p:nvSpPr>
        <p:spPr>
          <a:xfrm>
            <a:off x="5220072" y="4014356"/>
            <a:ext cx="3600400" cy="523220"/>
          </a:xfrm>
          <a:prstGeom prst="rect">
            <a:avLst/>
          </a:prstGeom>
          <a:noFill/>
        </p:spPr>
        <p:txBody>
          <a:bodyPr wrap="square" rtlCol="0">
            <a:spAutoFit/>
          </a:bodyPr>
          <a:lstStyle/>
          <a:p>
            <a:r>
              <a:rPr lang="ru-RU" sz="1400" b="1" dirty="0" err="1" smtClean="0">
                <a:solidFill>
                  <a:srgbClr val="FF0000"/>
                </a:solidFill>
              </a:rPr>
              <a:t>Абдулаева</a:t>
            </a:r>
            <a:r>
              <a:rPr lang="ru-RU" sz="1400" b="1" dirty="0" smtClean="0">
                <a:solidFill>
                  <a:srgbClr val="FF0000"/>
                </a:solidFill>
              </a:rPr>
              <a:t> Марина </a:t>
            </a:r>
            <a:r>
              <a:rPr lang="ru-RU" sz="1400" b="1" dirty="0" err="1" smtClean="0">
                <a:solidFill>
                  <a:srgbClr val="FF0000"/>
                </a:solidFill>
              </a:rPr>
              <a:t>Умаровна</a:t>
            </a:r>
            <a:r>
              <a:rPr lang="ru-RU" sz="1400" b="1" dirty="0" smtClean="0">
                <a:solidFill>
                  <a:srgbClr val="FF0000"/>
                </a:solidFill>
              </a:rPr>
              <a:t>, </a:t>
            </a:r>
            <a:r>
              <a:rPr lang="ru-RU" sz="1400" b="1" dirty="0" smtClean="0"/>
              <a:t>учитель географии, стаж работы 2 года</a:t>
            </a:r>
            <a:endParaRPr lang="ru-RU" sz="1400" b="1" dirty="0"/>
          </a:p>
        </p:txBody>
      </p:sp>
      <p:sp>
        <p:nvSpPr>
          <p:cNvPr id="7" name="Стрелка вправо 6"/>
          <p:cNvSpPr/>
          <p:nvPr/>
        </p:nvSpPr>
        <p:spPr>
          <a:xfrm>
            <a:off x="3563888" y="3212976"/>
            <a:ext cx="144016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0" y="5301208"/>
            <a:ext cx="125963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t>Адаптация</a:t>
            </a:r>
            <a:endParaRPr lang="ru-RU" sz="1400" b="1" dirty="0"/>
          </a:p>
        </p:txBody>
      </p:sp>
      <p:sp>
        <p:nvSpPr>
          <p:cNvPr id="10" name="Скругленный прямоугольник 9"/>
          <p:cNvSpPr/>
          <p:nvPr/>
        </p:nvSpPr>
        <p:spPr>
          <a:xfrm>
            <a:off x="1835696" y="5289285"/>
            <a:ext cx="12961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t>Поддержка</a:t>
            </a:r>
            <a:endParaRPr lang="ru-RU" sz="1400" b="1" dirty="0"/>
          </a:p>
        </p:txBody>
      </p:sp>
      <p:sp>
        <p:nvSpPr>
          <p:cNvPr id="11" name="Скругленный прямоугольник 10"/>
          <p:cNvSpPr/>
          <p:nvPr/>
        </p:nvSpPr>
        <p:spPr>
          <a:xfrm>
            <a:off x="3707905" y="5314803"/>
            <a:ext cx="115212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t>Обучение</a:t>
            </a:r>
            <a:endParaRPr lang="ru-RU" sz="1400" b="1" dirty="0"/>
          </a:p>
        </p:txBody>
      </p:sp>
      <p:sp>
        <p:nvSpPr>
          <p:cNvPr id="12" name="Скругленный прямоугольник 11"/>
          <p:cNvSpPr/>
          <p:nvPr/>
        </p:nvSpPr>
        <p:spPr>
          <a:xfrm>
            <a:off x="5503612" y="5314803"/>
            <a:ext cx="122862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t>Развитие</a:t>
            </a:r>
            <a:endParaRPr lang="ru-RU" sz="1400" b="1" dirty="0"/>
          </a:p>
        </p:txBody>
      </p:sp>
      <p:sp>
        <p:nvSpPr>
          <p:cNvPr id="13" name="Стрелка вправо 12"/>
          <p:cNvSpPr/>
          <p:nvPr/>
        </p:nvSpPr>
        <p:spPr>
          <a:xfrm>
            <a:off x="1259632" y="5521356"/>
            <a:ext cx="57606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право 13"/>
          <p:cNvSpPr/>
          <p:nvPr/>
        </p:nvSpPr>
        <p:spPr>
          <a:xfrm>
            <a:off x="3127229" y="5526524"/>
            <a:ext cx="58067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право 14"/>
          <p:cNvSpPr/>
          <p:nvPr/>
        </p:nvSpPr>
        <p:spPr>
          <a:xfrm>
            <a:off x="4855540" y="5529687"/>
            <a:ext cx="64807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право 15"/>
          <p:cNvSpPr/>
          <p:nvPr/>
        </p:nvSpPr>
        <p:spPr>
          <a:xfrm>
            <a:off x="6732240" y="5504169"/>
            <a:ext cx="57606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кругленный прямоугольник 16"/>
          <p:cNvSpPr/>
          <p:nvPr/>
        </p:nvSpPr>
        <p:spPr>
          <a:xfrm>
            <a:off x="7308304" y="5301208"/>
            <a:ext cx="1800201"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t>Сопровождение</a:t>
            </a:r>
            <a:endParaRPr lang="ru-RU" sz="1400" b="1" dirty="0"/>
          </a:p>
        </p:txBody>
      </p:sp>
    </p:spTree>
    <p:extLst>
      <p:ext uri="{BB962C8B-B14F-4D97-AF65-F5344CB8AC3E}">
        <p14:creationId xmlns:p14="http://schemas.microsoft.com/office/powerpoint/2010/main" val="782855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504056"/>
          </a:xfrm>
        </p:spPr>
        <p:txBody>
          <a:bodyPr>
            <a:normAutofit/>
          </a:bodyPr>
          <a:lstStyle/>
          <a:p>
            <a:pPr algn="ctr"/>
            <a:r>
              <a:rPr lang="ru-RU" sz="2400" b="1" dirty="0" smtClean="0"/>
              <a:t>Формы методической работы</a:t>
            </a:r>
            <a:endParaRPr lang="ru-RU" sz="2400" b="1" dirty="0"/>
          </a:p>
        </p:txBody>
      </p:sp>
      <p:sp>
        <p:nvSpPr>
          <p:cNvPr id="3" name="Объект 2"/>
          <p:cNvSpPr>
            <a:spLocks noGrp="1"/>
          </p:cNvSpPr>
          <p:nvPr>
            <p:ph idx="1"/>
          </p:nvPr>
        </p:nvSpPr>
        <p:spPr>
          <a:xfrm>
            <a:off x="457200" y="1340768"/>
            <a:ext cx="8229600" cy="4983832"/>
          </a:xfrm>
        </p:spPr>
        <p:txBody>
          <a:bodyPr>
            <a:normAutofit/>
          </a:bodyPr>
          <a:lstStyle/>
          <a:p>
            <a:pPr marL="0" indent="0">
              <a:buNone/>
            </a:pPr>
            <a:r>
              <a:rPr lang="ru-RU" sz="2000" dirty="0" smtClean="0">
                <a:latin typeface="Times New Roman" pitchFamily="18" charset="0"/>
                <a:cs typeface="Times New Roman" pitchFamily="18" charset="0"/>
              </a:rPr>
              <a:t>1.Тематические педагогические советы;</a:t>
            </a:r>
          </a:p>
          <a:p>
            <a:pPr marL="0" indent="0">
              <a:buNone/>
            </a:pPr>
            <a:r>
              <a:rPr lang="ru-RU" sz="2000" dirty="0" smtClean="0">
                <a:latin typeface="Times New Roman" pitchFamily="18" charset="0"/>
                <a:cs typeface="Times New Roman" pitchFamily="18" charset="0"/>
              </a:rPr>
              <a:t>2.Методический совет;</a:t>
            </a:r>
          </a:p>
          <a:p>
            <a:pPr marL="0" indent="0">
              <a:buNone/>
            </a:pPr>
            <a:r>
              <a:rPr lang="ru-RU" sz="2000" dirty="0" smtClean="0">
                <a:latin typeface="Times New Roman" pitchFamily="18" charset="0"/>
                <a:cs typeface="Times New Roman" pitchFamily="18" charset="0"/>
              </a:rPr>
              <a:t>3.Школьные и районные методические объединения учителей;</a:t>
            </a:r>
          </a:p>
          <a:p>
            <a:pPr marL="0" indent="0">
              <a:buNone/>
            </a:pPr>
            <a:r>
              <a:rPr lang="ru-RU" sz="2000" dirty="0" smtClean="0">
                <a:latin typeface="Times New Roman" pitchFamily="18" charset="0"/>
                <a:cs typeface="Times New Roman" pitchFamily="18" charset="0"/>
              </a:rPr>
              <a:t>4. Работа учителей по темам самообразования;</a:t>
            </a:r>
          </a:p>
          <a:p>
            <a:pPr marL="0" indent="0">
              <a:buNone/>
            </a:pPr>
            <a:r>
              <a:rPr lang="ru-RU" sz="2000" dirty="0" smtClean="0">
                <a:latin typeface="Times New Roman" pitchFamily="18" charset="0"/>
                <a:cs typeface="Times New Roman" pitchFamily="18" charset="0"/>
              </a:rPr>
              <a:t>5.Открытые уроки;</a:t>
            </a:r>
          </a:p>
          <a:p>
            <a:pPr marL="0" indent="0">
              <a:buNone/>
            </a:pPr>
            <a:r>
              <a:rPr lang="ru-RU" sz="2000" dirty="0" smtClean="0">
                <a:latin typeface="Times New Roman" pitchFamily="18" charset="0"/>
                <a:cs typeface="Times New Roman" pitchFamily="18" charset="0"/>
              </a:rPr>
              <a:t>6.Предметные недели;</a:t>
            </a:r>
          </a:p>
          <a:p>
            <a:pPr marL="0" indent="0">
              <a:buNone/>
            </a:pPr>
            <a:r>
              <a:rPr lang="ru-RU" sz="2000" dirty="0" smtClean="0">
                <a:latin typeface="Times New Roman" pitchFamily="18" charset="0"/>
                <a:cs typeface="Times New Roman" pitchFamily="18" charset="0"/>
              </a:rPr>
              <a:t>7.Методические семинары разного уровня;</a:t>
            </a:r>
          </a:p>
          <a:p>
            <a:pPr marL="0" indent="0">
              <a:buNone/>
            </a:pPr>
            <a:r>
              <a:rPr lang="ru-RU" sz="2000" dirty="0" smtClean="0">
                <a:latin typeface="Times New Roman" pitchFamily="18" charset="0"/>
                <a:cs typeface="Times New Roman" pitchFamily="18" charset="0"/>
              </a:rPr>
              <a:t>8.Консультативная работа;</a:t>
            </a:r>
          </a:p>
          <a:p>
            <a:pPr marL="0" indent="0">
              <a:buNone/>
            </a:pPr>
            <a:r>
              <a:rPr lang="ru-RU" sz="2000" dirty="0" smtClean="0">
                <a:latin typeface="Times New Roman" pitchFamily="18" charset="0"/>
                <a:cs typeface="Times New Roman" pitchFamily="18" charset="0"/>
              </a:rPr>
              <a:t>9.Организация работы с одаренными и талантливыми обучающимися;</a:t>
            </a:r>
          </a:p>
          <a:p>
            <a:pPr marL="0" indent="0">
              <a:buNone/>
            </a:pPr>
            <a:r>
              <a:rPr lang="ru-RU" sz="2000" dirty="0" smtClean="0">
                <a:latin typeface="Times New Roman" pitchFamily="18" charset="0"/>
                <a:cs typeface="Times New Roman" pitchFamily="18" charset="0"/>
              </a:rPr>
              <a:t>10.Организация и контроль повышения квалификации педагогов;</a:t>
            </a:r>
          </a:p>
          <a:p>
            <a:pPr marL="0" indent="0">
              <a:buNone/>
            </a:pPr>
            <a:r>
              <a:rPr lang="ru-RU" sz="2000" dirty="0" smtClean="0">
                <a:latin typeface="Times New Roman" pitchFamily="18" charset="0"/>
                <a:cs typeface="Times New Roman" pitchFamily="18" charset="0"/>
              </a:rPr>
              <a:t>11.Аттестация руководящих и педагогических работников и др.</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1757943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0242" name="Picture 2" descr="F:\2023-2024 учебный год\Методический смотр\Наставничество\4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1692" y="0"/>
            <a:ext cx="498230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2023-2024 учебный год\Методический смотр\Наставничество\10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116632"/>
            <a:ext cx="4392488"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643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pic>
        <p:nvPicPr>
          <p:cNvPr id="8194" name="Picture 2" descr="F:\2023-2024 учебный год\Методический смотр\Наставничество\1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4176464" cy="633670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F:\2023-2024 учебный год\Методический смотр\Наставничество\2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332656"/>
            <a:ext cx="4536504"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657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9218" name="Picture 2" descr="F:\2023-2024 учебный год\Методический смотр\Наставничество\3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46805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2023-2024 учебный год\Методический смотр\Наставничество\5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359"/>
            <a:ext cx="45502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462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432048"/>
          </a:xfrm>
        </p:spPr>
        <p:txBody>
          <a:bodyPr>
            <a:normAutofit/>
          </a:bodyPr>
          <a:lstStyle/>
          <a:p>
            <a:pPr algn="ctr"/>
            <a:r>
              <a:rPr lang="ru-RU" sz="2400" b="1" dirty="0" smtClean="0"/>
              <a:t>Результат работы:</a:t>
            </a:r>
            <a:endParaRPr lang="ru-RU" sz="2400" b="1" dirty="0"/>
          </a:p>
        </p:txBody>
      </p:sp>
      <p:sp>
        <p:nvSpPr>
          <p:cNvPr id="3" name="Объект 2"/>
          <p:cNvSpPr>
            <a:spLocks noGrp="1"/>
          </p:cNvSpPr>
          <p:nvPr>
            <p:ph idx="1"/>
          </p:nvPr>
        </p:nvSpPr>
        <p:spPr>
          <a:xfrm>
            <a:off x="457200" y="908720"/>
            <a:ext cx="8229600" cy="2952328"/>
          </a:xfrm>
        </p:spPr>
        <p:txBody>
          <a:bodyPr>
            <a:normAutofit fontScale="85000" lnSpcReduction="20000"/>
          </a:bodyPr>
          <a:lstStyle/>
          <a:p>
            <a:pPr marL="0" indent="0">
              <a:buNone/>
            </a:pPr>
            <a:r>
              <a:rPr lang="ru-RU" sz="1400" dirty="0" smtClean="0">
                <a:latin typeface="Times New Roman" pitchFamily="18" charset="0"/>
                <a:cs typeface="Times New Roman" pitchFamily="18" charset="0"/>
              </a:rPr>
              <a:t>1.Сертификат за участие в </a:t>
            </a:r>
            <a:r>
              <a:rPr lang="ru-RU" sz="1400" dirty="0" err="1" smtClean="0">
                <a:latin typeface="Times New Roman" pitchFamily="18" charset="0"/>
                <a:cs typeface="Times New Roman" pitchFamily="18" charset="0"/>
              </a:rPr>
              <a:t>вебинаре</a:t>
            </a:r>
            <a:r>
              <a:rPr lang="ru-RU" sz="1400" dirty="0" smtClean="0">
                <a:latin typeface="Times New Roman" pitchFamily="18" charset="0"/>
                <a:cs typeface="Times New Roman" pitchFamily="18" charset="0"/>
              </a:rPr>
              <a:t> «Новые акценты географического образования», 2023 г.</a:t>
            </a:r>
          </a:p>
          <a:p>
            <a:pPr marL="0" indent="0">
              <a:buNone/>
            </a:pPr>
            <a:r>
              <a:rPr lang="ru-RU" sz="1400" dirty="0" smtClean="0">
                <a:latin typeface="Times New Roman" pitchFamily="18" charset="0"/>
                <a:cs typeface="Times New Roman" pitchFamily="18" charset="0"/>
              </a:rPr>
              <a:t>2.Сертификат участника Республиканского фестиваля педагогических идей и образовательных технологий «Современное образование: опыт, инновации, перспективы», 2022 г.</a:t>
            </a:r>
          </a:p>
          <a:p>
            <a:pPr marL="0" indent="0">
              <a:buNone/>
            </a:pPr>
            <a:r>
              <a:rPr lang="ru-RU" sz="1400" dirty="0" smtClean="0">
                <a:latin typeface="Times New Roman" pitchFamily="18" charset="0"/>
                <a:cs typeface="Times New Roman" pitchFamily="18" charset="0"/>
              </a:rPr>
              <a:t>3. Урок-</a:t>
            </a:r>
            <a:r>
              <a:rPr lang="ru-RU" sz="1400" dirty="0" err="1" smtClean="0">
                <a:latin typeface="Times New Roman" pitchFamily="18" charset="0"/>
                <a:cs typeface="Times New Roman" pitchFamily="18" charset="0"/>
              </a:rPr>
              <a:t>квест</a:t>
            </a:r>
            <a:r>
              <a:rPr lang="ru-RU" sz="1400" dirty="0" smtClean="0">
                <a:latin typeface="Times New Roman" pitchFamily="18" charset="0"/>
                <a:cs typeface="Times New Roman" pitchFamily="18" charset="0"/>
              </a:rPr>
              <a:t> «Внутренние воды России», 8 класс (2022 г.)</a:t>
            </a:r>
          </a:p>
          <a:p>
            <a:pPr marL="0" indent="0">
              <a:buNone/>
            </a:pPr>
            <a:r>
              <a:rPr lang="ru-RU" sz="1400" dirty="0" smtClean="0">
                <a:latin typeface="Times New Roman" pitchFamily="18" charset="0"/>
                <a:cs typeface="Times New Roman" pitchFamily="18" charset="0"/>
              </a:rPr>
              <a:t>4. Урок-путешествие «Растительный и животный мир России», 8 класс (2022 г.)</a:t>
            </a:r>
          </a:p>
          <a:p>
            <a:pPr marL="0" indent="0">
              <a:buNone/>
            </a:pPr>
            <a:r>
              <a:rPr lang="ru-RU" sz="1400" dirty="0" smtClean="0">
                <a:latin typeface="Times New Roman" pitchFamily="18" charset="0"/>
                <a:cs typeface="Times New Roman" pitchFamily="18" charset="0"/>
              </a:rPr>
              <a:t>5. Открытый урок «Африка. История исследования. Географическое положение», 8 класс (2023г.)</a:t>
            </a:r>
          </a:p>
          <a:p>
            <a:pPr marL="0" indent="0">
              <a:buNone/>
            </a:pPr>
            <a:r>
              <a:rPr lang="ru-RU" sz="1400" dirty="0" smtClean="0">
                <a:latin typeface="Times New Roman" pitchFamily="18" charset="0"/>
                <a:cs typeface="Times New Roman" pitchFamily="18" charset="0"/>
              </a:rPr>
              <a:t>6. Урок-исследование «Распространение </a:t>
            </a:r>
            <a:r>
              <a:rPr lang="en-US" sz="1400" dirty="0" smtClean="0">
                <a:latin typeface="Times New Roman" pitchFamily="18" charset="0"/>
                <a:cs typeface="Times New Roman" pitchFamily="18" charset="0"/>
              </a:rPr>
              <a:t>COVID-19</a:t>
            </a:r>
            <a:r>
              <a:rPr lang="ru-RU" sz="1400" dirty="0" smtClean="0">
                <a:latin typeface="Times New Roman" pitchFamily="18" charset="0"/>
                <a:cs typeface="Times New Roman" pitchFamily="18" charset="0"/>
              </a:rPr>
              <a:t> в регионах РФ», 9 класс (2023 г.)</a:t>
            </a:r>
          </a:p>
          <a:p>
            <a:pPr marL="0" indent="0">
              <a:buNone/>
            </a:pPr>
            <a:r>
              <a:rPr lang="ru-RU" sz="1400" dirty="0" smtClean="0">
                <a:latin typeface="Times New Roman" pitchFamily="18" charset="0"/>
                <a:cs typeface="Times New Roman" pitchFamily="18" charset="0"/>
              </a:rPr>
              <a:t>7. Поступление в магистратуру географического факультета ДГПУ по направлению «Технологии географического образования», 2023 г.</a:t>
            </a:r>
          </a:p>
          <a:p>
            <a:pPr marL="0" indent="0">
              <a:buNone/>
            </a:pPr>
            <a:r>
              <a:rPr lang="ru-RU" sz="1400" dirty="0" smtClean="0">
                <a:latin typeface="Times New Roman" pitchFamily="18" charset="0"/>
                <a:cs typeface="Times New Roman" pitchFamily="18" charset="0"/>
              </a:rPr>
              <a:t>8. Победитель муниципального этапа </a:t>
            </a:r>
            <a:r>
              <a:rPr lang="ru-RU" sz="1400" dirty="0" err="1" smtClean="0">
                <a:latin typeface="Times New Roman" pitchFamily="18" charset="0"/>
                <a:cs typeface="Times New Roman" pitchFamily="18" charset="0"/>
              </a:rPr>
              <a:t>ВсОШ</a:t>
            </a:r>
            <a:r>
              <a:rPr lang="ru-RU" sz="1400" dirty="0" smtClean="0">
                <a:latin typeface="Times New Roman" pitchFamily="18" charset="0"/>
                <a:cs typeface="Times New Roman" pitchFamily="18" charset="0"/>
              </a:rPr>
              <a:t> по географии </a:t>
            </a:r>
            <a:r>
              <a:rPr lang="ru-RU" sz="1400" dirty="0" err="1" smtClean="0">
                <a:latin typeface="Times New Roman" pitchFamily="18" charset="0"/>
                <a:cs typeface="Times New Roman" pitchFamily="18" charset="0"/>
              </a:rPr>
              <a:t>Шихрагимова</a:t>
            </a:r>
            <a:r>
              <a:rPr lang="ru-RU" sz="1400" dirty="0" smtClean="0">
                <a:latin typeface="Times New Roman" pitchFamily="18" charset="0"/>
                <a:cs typeface="Times New Roman" pitchFamily="18" charset="0"/>
              </a:rPr>
              <a:t> Амина, 2022 г.</a:t>
            </a:r>
          </a:p>
          <a:p>
            <a:pPr marL="0" indent="0">
              <a:buNone/>
            </a:pPr>
            <a:r>
              <a:rPr lang="ru-RU" sz="1400" dirty="0" smtClean="0">
                <a:latin typeface="Times New Roman" pitchFamily="18" charset="0"/>
                <a:cs typeface="Times New Roman" pitchFamily="18" charset="0"/>
              </a:rPr>
              <a:t>9. Два призера муниципального этапа </a:t>
            </a:r>
            <a:r>
              <a:rPr lang="ru-RU" sz="1400" dirty="0" err="1" smtClean="0">
                <a:latin typeface="Times New Roman" pitchFamily="18" charset="0"/>
                <a:cs typeface="Times New Roman" pitchFamily="18" charset="0"/>
              </a:rPr>
              <a:t>ВсОШ</a:t>
            </a:r>
            <a:r>
              <a:rPr lang="ru-RU" sz="1400" dirty="0" smtClean="0">
                <a:latin typeface="Times New Roman" pitchFamily="18" charset="0"/>
                <a:cs typeface="Times New Roman" pitchFamily="18" charset="0"/>
              </a:rPr>
              <a:t> по географии, 2023 г. </a:t>
            </a:r>
          </a:p>
          <a:p>
            <a:pPr marL="0" indent="0">
              <a:buNone/>
            </a:pPr>
            <a:r>
              <a:rPr lang="ru-RU" sz="1400" dirty="0" smtClean="0">
                <a:latin typeface="Times New Roman" pitchFamily="18" charset="0"/>
                <a:cs typeface="Times New Roman" pitchFamily="18" charset="0"/>
              </a:rPr>
              <a:t>10. Курсы повышения «Формирование финансовой грамотности обучающихся 5-11 классов на уроках географии»,  </a:t>
            </a:r>
            <a:r>
              <a:rPr lang="ru-RU" sz="1400" dirty="0" err="1" smtClean="0">
                <a:latin typeface="Times New Roman" pitchFamily="18" charset="0"/>
                <a:cs typeface="Times New Roman" pitchFamily="18" charset="0"/>
              </a:rPr>
              <a:t>РАНХиГС</a:t>
            </a:r>
            <a:r>
              <a:rPr lang="ru-RU" sz="1400" dirty="0" smtClean="0">
                <a:latin typeface="Times New Roman" pitchFamily="18" charset="0"/>
                <a:cs typeface="Times New Roman" pitchFamily="18" charset="0"/>
              </a:rPr>
              <a:t>, 2023 г.</a:t>
            </a:r>
          </a:p>
          <a:p>
            <a:pPr marL="0" indent="0">
              <a:buNone/>
            </a:pPr>
            <a:r>
              <a:rPr lang="ru-RU" sz="1400" dirty="0" smtClean="0">
                <a:latin typeface="Times New Roman" pitchFamily="18" charset="0"/>
                <a:cs typeface="Times New Roman" pitchFamily="18" charset="0"/>
              </a:rPr>
              <a:t>11.Курсы повышения ДИРО «Совершенствование профессиональных компетенций учителей географии», 2022 г.</a:t>
            </a:r>
          </a:p>
          <a:p>
            <a:pPr marL="0" indent="0">
              <a:buNone/>
            </a:pPr>
            <a:r>
              <a:rPr lang="ru-RU" sz="1400" dirty="0" smtClean="0">
                <a:latin typeface="Times New Roman" pitchFamily="18" charset="0"/>
                <a:cs typeface="Times New Roman" pitchFamily="18" charset="0"/>
              </a:rPr>
              <a:t>12. Курсы повышения ДИРО « Реализация требований обновленных ФГОС НОО, ФГОС ООО в работе учителя (география)», 2023 г.</a:t>
            </a:r>
            <a:endParaRPr lang="ru-RU" sz="1400" dirty="0">
              <a:latin typeface="Times New Roman" pitchFamily="18" charset="0"/>
              <a:cs typeface="Times New Roman" pitchFamily="18" charset="0"/>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3717032"/>
            <a:ext cx="4320481"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C:\Users\User\Downloads\IMG-20240220-WA00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17032"/>
            <a:ext cx="4427984"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746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92696"/>
            <a:ext cx="8507288" cy="557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935480"/>
            <a:ext cx="8686800" cy="4922520"/>
          </a:xfrm>
        </p:spPr>
        <p:txBody>
          <a:bodyPr>
            <a:normAutofit fontScale="32500" lnSpcReduction="20000"/>
          </a:bodyPr>
          <a:lstStyle/>
          <a:p>
            <a:endParaRPr lang="ru-RU" dirty="0"/>
          </a:p>
          <a:p>
            <a:endParaRPr lang="ru-RU" dirty="0"/>
          </a:p>
          <a:p>
            <a:endParaRPr lang="ru-RU" dirty="0"/>
          </a:p>
          <a:p>
            <a:endParaRPr lang="ru-RU" dirty="0"/>
          </a:p>
          <a:p>
            <a:endParaRPr lang="ru-RU" dirty="0"/>
          </a:p>
          <a:p>
            <a:pPr marL="0" indent="0">
              <a:buNone/>
            </a:pPr>
            <a:endParaRPr lang="ru-RU" dirty="0"/>
          </a:p>
          <a:p>
            <a:r>
              <a:rPr lang="ru-RU" sz="3700" b="1" dirty="0">
                <a:solidFill>
                  <a:srgbClr val="FF0000"/>
                </a:solidFill>
              </a:rPr>
              <a:t>          </a:t>
            </a:r>
            <a:r>
              <a:rPr lang="ru-RU" sz="3700" b="1" dirty="0" err="1">
                <a:solidFill>
                  <a:srgbClr val="FF0000"/>
                </a:solidFill>
              </a:rPr>
              <a:t>Шихрагимова</a:t>
            </a:r>
            <a:r>
              <a:rPr lang="ru-RU" sz="3700" b="1" dirty="0">
                <a:solidFill>
                  <a:srgbClr val="FF0000"/>
                </a:solidFill>
              </a:rPr>
              <a:t> Амина </a:t>
            </a:r>
            <a:r>
              <a:rPr lang="ru-RU" sz="3700" b="1" dirty="0" err="1">
                <a:solidFill>
                  <a:srgbClr val="FF0000"/>
                </a:solidFill>
              </a:rPr>
              <a:t>Мурсаловна</a:t>
            </a:r>
            <a:endParaRPr lang="ru-RU" sz="3700" b="1" dirty="0">
              <a:solidFill>
                <a:srgbClr val="FF0000"/>
              </a:solidFill>
            </a:endParaRPr>
          </a:p>
          <a:p>
            <a:r>
              <a:rPr lang="ru-RU" sz="2500" dirty="0"/>
              <a:t>Дата рождения: 04.05.2007 год.</a:t>
            </a:r>
          </a:p>
          <a:p>
            <a:r>
              <a:rPr lang="ru-RU" sz="2500" dirty="0"/>
              <a:t>     Место рождения: </a:t>
            </a:r>
            <a:r>
              <a:rPr lang="ru-RU" sz="2500" dirty="0" err="1"/>
              <a:t>с.Куркент</a:t>
            </a:r>
            <a:r>
              <a:rPr lang="ru-RU" sz="2500" dirty="0"/>
              <a:t> Сулейман-</a:t>
            </a:r>
            <a:r>
              <a:rPr lang="ru-RU" sz="2500" dirty="0" err="1"/>
              <a:t>Стальского</a:t>
            </a:r>
            <a:r>
              <a:rPr lang="ru-RU" sz="2500" dirty="0"/>
              <a:t> района РД.</a:t>
            </a:r>
          </a:p>
          <a:p>
            <a:r>
              <a:rPr lang="ru-RU" sz="2500" dirty="0"/>
              <a:t>     Место обучения: МКОУ «</a:t>
            </a:r>
            <a:r>
              <a:rPr lang="ru-RU" sz="2500" dirty="0" err="1"/>
              <a:t>Куркентская</a:t>
            </a:r>
            <a:r>
              <a:rPr lang="ru-RU" sz="2500" dirty="0"/>
              <a:t> СОШ №1им.М.М. Рагимова».</a:t>
            </a:r>
          </a:p>
          <a:p>
            <a:r>
              <a:rPr lang="ru-RU" sz="2500" dirty="0"/>
              <a:t>Место жительства: </a:t>
            </a:r>
            <a:r>
              <a:rPr lang="ru-RU" sz="2500" dirty="0" err="1"/>
              <a:t>с.Куркент</a:t>
            </a:r>
            <a:r>
              <a:rPr lang="ru-RU" sz="2500" dirty="0"/>
              <a:t> Сулейман-</a:t>
            </a:r>
            <a:r>
              <a:rPr lang="ru-RU" sz="2500" dirty="0" err="1"/>
              <a:t>Стальского</a:t>
            </a:r>
            <a:r>
              <a:rPr lang="ru-RU" sz="2500" dirty="0"/>
              <a:t> района РД.</a:t>
            </a:r>
          </a:p>
          <a:p>
            <a:r>
              <a:rPr lang="ru-RU" sz="2500" dirty="0"/>
              <a:t>Характеристика учебной деятельности: учится на «отлично».</a:t>
            </a:r>
          </a:p>
          <a:p>
            <a:r>
              <a:rPr lang="ru-RU" sz="2500" dirty="0"/>
              <a:t>Тип одаренности: лидерская – 8 баллов, музыкальная одаренность-8, литературная- 9</a:t>
            </a:r>
            <a:r>
              <a:rPr lang="ru-RU" sz="2500" dirty="0" smtClean="0"/>
              <a:t>,</a:t>
            </a:r>
          </a:p>
          <a:p>
            <a:r>
              <a:rPr lang="ru-RU" sz="2500" dirty="0" smtClean="0"/>
              <a:t> </a:t>
            </a:r>
            <a:r>
              <a:rPr lang="ru-RU" sz="2500" dirty="0"/>
              <a:t>изобразительно-художественная – 7 баллов, артистическая – 8 баллов, интеллектуальная – 9 баллов.</a:t>
            </a:r>
          </a:p>
          <a:p>
            <a:endParaRPr lang="ru-RU" sz="2500" dirty="0"/>
          </a:p>
          <a:p>
            <a:r>
              <a:rPr lang="ru-RU" sz="2500" dirty="0"/>
              <a:t>Достижения</a:t>
            </a:r>
          </a:p>
          <a:p>
            <a:r>
              <a:rPr lang="ru-RU" sz="2500" dirty="0"/>
              <a:t>Победитель конкурса «Ученик года-2022».</a:t>
            </a:r>
          </a:p>
          <a:p>
            <a:r>
              <a:rPr lang="ru-RU" sz="2500" dirty="0"/>
              <a:t>            Призер республиканского конкурса сочинений-эссе «Герой нашего времени», 2021г.</a:t>
            </a:r>
          </a:p>
          <a:p>
            <a:r>
              <a:rPr lang="ru-RU" sz="2500" dirty="0"/>
              <a:t>            Призер республиканского этапа </a:t>
            </a:r>
            <a:r>
              <a:rPr lang="ru-RU" sz="2500" dirty="0" err="1"/>
              <a:t>ВсОШ</a:t>
            </a:r>
            <a:r>
              <a:rPr lang="ru-RU" sz="2500" dirty="0"/>
              <a:t> по родному языку, 2022 г.</a:t>
            </a:r>
          </a:p>
          <a:p>
            <a:r>
              <a:rPr lang="ru-RU" sz="2500" dirty="0"/>
              <a:t>            Призер республиканского этапа </a:t>
            </a:r>
            <a:r>
              <a:rPr lang="ru-RU" sz="2500" dirty="0" err="1"/>
              <a:t>ВсОШ</a:t>
            </a:r>
            <a:r>
              <a:rPr lang="ru-RU" sz="2500" dirty="0"/>
              <a:t> по английскому языку, 2022 г.</a:t>
            </a:r>
          </a:p>
          <a:p>
            <a:r>
              <a:rPr lang="ru-RU" sz="2500" dirty="0"/>
              <a:t>            Призер республиканской олимпиады по английскому языку, 2022 г.</a:t>
            </a:r>
          </a:p>
          <a:p>
            <a:r>
              <a:rPr lang="ru-RU" sz="2500" dirty="0"/>
              <a:t>            Победитель онлайн-конкурса чтецов на родном языке «С любовью к русской        </a:t>
            </a:r>
          </a:p>
          <a:p>
            <a:r>
              <a:rPr lang="ru-RU" sz="2500" dirty="0"/>
              <a:t>             учительнице», 2022 г.</a:t>
            </a:r>
          </a:p>
          <a:p>
            <a:r>
              <a:rPr lang="ru-RU" sz="2500" dirty="0"/>
              <a:t>Призер заочного этапа Межрегиональной олимпиады  </a:t>
            </a:r>
            <a:r>
              <a:rPr lang="ru-RU" sz="2500" dirty="0" smtClean="0"/>
              <a:t>школьников</a:t>
            </a:r>
          </a:p>
          <a:p>
            <a:r>
              <a:rPr lang="ru-RU" sz="2500" dirty="0" smtClean="0"/>
              <a:t> </a:t>
            </a:r>
            <a:r>
              <a:rPr lang="ru-RU" sz="2500" dirty="0"/>
              <a:t>«Евразийская лингвистическая олимпиада</a:t>
            </a:r>
            <a:r>
              <a:rPr lang="ru-RU" sz="2500" dirty="0" smtClean="0"/>
              <a:t>»</a:t>
            </a:r>
          </a:p>
          <a:p>
            <a:r>
              <a:rPr lang="ru-RU" sz="2500" dirty="0" smtClean="0"/>
              <a:t> </a:t>
            </a:r>
            <a:r>
              <a:rPr lang="ru-RU" sz="2500" dirty="0"/>
              <a:t>по английскому языку, 2022 г.</a:t>
            </a:r>
          </a:p>
          <a:p>
            <a:r>
              <a:rPr lang="ru-RU" sz="2500" dirty="0"/>
              <a:t>Победитель первого Всероссийского творческого конкурса "Россия - моя Родина, мой дом", 2023 г.</a:t>
            </a:r>
          </a:p>
          <a:p>
            <a:r>
              <a:rPr lang="ru-RU" sz="2500" dirty="0"/>
              <a:t>Победитель регионального этапа Всероссийского конкурса сочинений </a:t>
            </a:r>
            <a:endParaRPr lang="ru-RU" sz="2500" dirty="0" smtClean="0"/>
          </a:p>
          <a:p>
            <a:r>
              <a:rPr lang="ru-RU" sz="2500" dirty="0" smtClean="0"/>
              <a:t>о </a:t>
            </a:r>
            <a:r>
              <a:rPr lang="ru-RU" sz="2500" dirty="0"/>
              <a:t>своей культуре на русском языке, 2023 г.</a:t>
            </a:r>
          </a:p>
          <a:p>
            <a:r>
              <a:rPr lang="ru-RU" sz="2500" dirty="0"/>
              <a:t>Победитель регионального этапа ВСОШ по английскому языку, 2023 г.</a:t>
            </a:r>
          </a:p>
          <a:p>
            <a:r>
              <a:rPr lang="ru-RU" sz="2500" dirty="0"/>
              <a:t>Призер регионального этапа ВСОШ по литературе, 2023 г.</a:t>
            </a:r>
          </a:p>
          <a:p>
            <a:r>
              <a:rPr lang="ru-RU" sz="2500" dirty="0"/>
              <a:t>Победитель межрайонной олимпиады по русскому языку, 2023 г.</a:t>
            </a:r>
          </a:p>
          <a:p>
            <a:r>
              <a:rPr lang="ru-RU" sz="2500" dirty="0"/>
              <a:t>Призер регионального этапа Всероссийского конкурса сочинений, 2023 г.</a:t>
            </a:r>
          </a:p>
          <a:p>
            <a:r>
              <a:rPr lang="ru-RU" sz="2500" dirty="0"/>
              <a:t>Победитель межрайонной олимпиады по русскому языку, 2023г.</a:t>
            </a:r>
          </a:p>
          <a:p>
            <a:r>
              <a:rPr lang="ru-RU" sz="2500" dirty="0"/>
              <a:t>Призер регионального этапа </a:t>
            </a:r>
            <a:r>
              <a:rPr lang="ru-RU" sz="2500" dirty="0" err="1"/>
              <a:t>ВсОШ</a:t>
            </a:r>
            <a:r>
              <a:rPr lang="ru-RU" sz="2500" dirty="0"/>
              <a:t> по литературе, 2024 г.</a:t>
            </a:r>
          </a:p>
          <a:p>
            <a:endParaRPr lang="ru-RU" sz="2000" dirty="0"/>
          </a:p>
          <a:p>
            <a:endParaRPr lang="ru-RU" sz="2000" dirty="0"/>
          </a:p>
          <a:p>
            <a:endParaRPr lang="ru-RU" sz="2000" dirty="0"/>
          </a:p>
          <a:p>
            <a:endParaRPr lang="ru-RU" sz="2000" dirty="0"/>
          </a:p>
        </p:txBody>
      </p:sp>
      <p:pic>
        <p:nvPicPr>
          <p:cNvPr id="18434" name="Picture 2" descr="C:\Users\User\Downloads\IMG-20240217-WA0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0"/>
            <a:ext cx="3816424" cy="645333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253365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626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1370416"/>
          </a:xfrm>
        </p:spPr>
        <p:txBody>
          <a:bodyPr>
            <a:noAutofit/>
          </a:bodyPr>
          <a:lstStyle/>
          <a:p>
            <a:r>
              <a:rPr lang="ru-RU" sz="1400" b="1" dirty="0">
                <a:solidFill>
                  <a:schemeClr val="tx1"/>
                </a:solidFill>
              </a:rPr>
              <a:t>В сентябре-октябре </a:t>
            </a:r>
            <a:r>
              <a:rPr lang="ru-RU" sz="1400" b="1" dirty="0" smtClean="0">
                <a:solidFill>
                  <a:schemeClr val="tx1"/>
                </a:solidFill>
              </a:rPr>
              <a:t>2023 </a:t>
            </a:r>
            <a:r>
              <a:rPr lang="ru-RU" sz="1400" b="1" dirty="0">
                <a:solidFill>
                  <a:schemeClr val="tx1"/>
                </a:solidFill>
              </a:rPr>
              <a:t>года учащиеся школы приняли активное участие в </a:t>
            </a:r>
            <a:r>
              <a:rPr lang="ru-RU" sz="1400" b="1" dirty="0" smtClean="0">
                <a:solidFill>
                  <a:schemeClr val="tx1"/>
                </a:solidFill>
              </a:rPr>
              <a:t>школьном и муниципальном  этапах  </a:t>
            </a:r>
            <a:r>
              <a:rPr lang="ru-RU" sz="1400" b="1" dirty="0" err="1" smtClean="0">
                <a:solidFill>
                  <a:schemeClr val="tx1"/>
                </a:solidFill>
              </a:rPr>
              <a:t>ВсОШ</a:t>
            </a:r>
            <a:r>
              <a:rPr lang="ru-RU" sz="1400" b="1" dirty="0">
                <a:solidFill>
                  <a:schemeClr val="tx1"/>
                </a:solidFill>
              </a:rPr>
              <a:t>. </a:t>
            </a:r>
            <a:r>
              <a:rPr lang="ru-RU" sz="1400" b="1" dirty="0" smtClean="0">
                <a:solidFill>
                  <a:schemeClr val="tx1"/>
                </a:solidFill>
              </a:rPr>
              <a:t>Школьный </a:t>
            </a:r>
            <a:r>
              <a:rPr lang="ru-RU" sz="1400" b="1" dirty="0">
                <a:solidFill>
                  <a:schemeClr val="tx1"/>
                </a:solidFill>
              </a:rPr>
              <a:t>этап олимпиады был проведен по всем предметам, заявленным в списке олимпиад, по единым заданиям и в единые </a:t>
            </a:r>
            <a:r>
              <a:rPr lang="ru-RU" sz="1400" b="1" dirty="0" smtClean="0">
                <a:solidFill>
                  <a:schemeClr val="tx1"/>
                </a:solidFill>
              </a:rPr>
              <a:t>сроки. </a:t>
            </a:r>
            <a:r>
              <a:rPr lang="ru-RU" sz="1400" b="1" dirty="0">
                <a:solidFill>
                  <a:schemeClr val="tx1"/>
                </a:solidFill>
              </a:rPr>
              <a:t>В </a:t>
            </a:r>
            <a:r>
              <a:rPr lang="ru-RU" sz="1400" b="1" dirty="0" smtClean="0">
                <a:solidFill>
                  <a:schemeClr val="tx1"/>
                </a:solidFill>
              </a:rPr>
              <a:t>2023-2024  </a:t>
            </a:r>
            <a:r>
              <a:rPr lang="ru-RU" sz="1400" b="1" dirty="0">
                <a:solidFill>
                  <a:schemeClr val="tx1"/>
                </a:solidFill>
              </a:rPr>
              <a:t>учебном году школьный этап олимпиад по 6 общеобразовательным предметам (математика, физика, астрономия, биология, химия, информатика) были организованы на образовательной платформе «Сириус» и проходили в </a:t>
            </a:r>
            <a:r>
              <a:rPr lang="ru-RU" sz="1400" b="1" dirty="0" smtClean="0">
                <a:solidFill>
                  <a:schemeClr val="tx1"/>
                </a:solidFill>
              </a:rPr>
              <a:t>онлайн-формате.</a:t>
            </a:r>
            <a:endParaRPr lang="ru-RU" sz="1400" b="1" dirty="0">
              <a:solidFill>
                <a:schemeClr val="tx1"/>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2734777429"/>
              </p:ext>
            </p:extLst>
          </p:nvPr>
        </p:nvGraphicFramePr>
        <p:xfrm>
          <a:off x="1043608" y="2060848"/>
          <a:ext cx="6912769" cy="4392920"/>
        </p:xfrm>
        <a:graphic>
          <a:graphicData uri="http://schemas.openxmlformats.org/drawingml/2006/table">
            <a:tbl>
              <a:tblPr firstRow="1" firstCol="1" bandRow="1"/>
              <a:tblGrid>
                <a:gridCol w="379450"/>
                <a:gridCol w="2335006"/>
                <a:gridCol w="1234081"/>
                <a:gridCol w="1603957"/>
                <a:gridCol w="1360275"/>
              </a:tblGrid>
              <a:tr h="534507">
                <a:tc>
                  <a:txBody>
                    <a:bodyPr/>
                    <a:lstStyle/>
                    <a:p>
                      <a:pPr>
                        <a:lnSpc>
                          <a:spcPct val="115000"/>
                        </a:lnSpc>
                        <a:spcAft>
                          <a:spcPts val="0"/>
                        </a:spcAft>
                      </a:pPr>
                      <a:r>
                        <a:rPr lang="ru-RU" sz="1000" b="1" dirty="0">
                          <a:effectLst/>
                          <a:latin typeface="Times New Roman"/>
                          <a:ea typeface="Calibri"/>
                          <a:cs typeface="Times New Roman"/>
                        </a:rPr>
                        <a:t>№</a:t>
                      </a:r>
                      <a:endParaRPr lang="ru-RU" sz="1000" dirty="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Предмет</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Школьный этап</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Муниципальный этап</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Региональный</a:t>
                      </a:r>
                      <a:endParaRPr lang="ru-RU" sz="1000">
                        <a:effectLst/>
                        <a:latin typeface="Calibri"/>
                        <a:ea typeface="Calibri"/>
                        <a:cs typeface="Times New Roman"/>
                      </a:endParaRPr>
                    </a:p>
                    <a:p>
                      <a:pPr algn="ctr">
                        <a:lnSpc>
                          <a:spcPct val="115000"/>
                        </a:lnSpc>
                        <a:spcAft>
                          <a:spcPts val="0"/>
                        </a:spcAft>
                      </a:pPr>
                      <a:r>
                        <a:rPr lang="ru-RU" sz="1000" b="1">
                          <a:effectLst/>
                          <a:latin typeface="Times New Roman"/>
                          <a:ea typeface="Calibri"/>
                          <a:cs typeface="Times New Roman"/>
                        </a:rPr>
                        <a:t>этап</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1</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Русский язык</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44</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12</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2</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Литература</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43</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9</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2</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3</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Математика</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63</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10</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4</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История</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27</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11</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5</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Биология</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41</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11</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6</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ОБЖ</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39</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12</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7</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Английский язык</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24</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5</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1</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8</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Астрономия</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14</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8</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9</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Информатика</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22</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1</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10</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Обществознание</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40</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12</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11</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Технология</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49</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10</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12</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Физика</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31</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5</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13</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Физическая культура</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45</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8</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14</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Химия</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35</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9</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15</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Экология</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39</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11</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16</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Экономика</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18</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8</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17</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МХК</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15</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10</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18</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Право</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32</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5</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169">
                <a:tc>
                  <a:txBody>
                    <a:bodyPr/>
                    <a:lstStyle/>
                    <a:p>
                      <a:pPr>
                        <a:lnSpc>
                          <a:spcPct val="115000"/>
                        </a:lnSpc>
                        <a:spcAft>
                          <a:spcPts val="0"/>
                        </a:spcAft>
                      </a:pPr>
                      <a:r>
                        <a:rPr lang="ru-RU" sz="1000" b="1">
                          <a:effectLst/>
                          <a:latin typeface="Times New Roman"/>
                          <a:ea typeface="Calibri"/>
                          <a:cs typeface="Times New Roman"/>
                        </a:rPr>
                        <a:t>19</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География</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27</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effectLst/>
                          <a:latin typeface="Times New Roman"/>
                          <a:ea typeface="Calibri"/>
                          <a:cs typeface="Times New Roman"/>
                        </a:rPr>
                        <a:t>8</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9718">
                <a:tc>
                  <a:txBody>
                    <a:bodyPr/>
                    <a:lstStyle/>
                    <a:p>
                      <a:pPr>
                        <a:lnSpc>
                          <a:spcPct val="115000"/>
                        </a:lnSpc>
                        <a:spcAft>
                          <a:spcPts val="0"/>
                        </a:spcAft>
                      </a:pPr>
                      <a:r>
                        <a:rPr lang="ru-RU" sz="1000" b="1">
                          <a:effectLst/>
                          <a:latin typeface="Times New Roman"/>
                          <a:ea typeface="Calibri"/>
                          <a:cs typeface="Times New Roman"/>
                        </a:rPr>
                        <a:t> </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b="1">
                          <a:effectLst/>
                          <a:latin typeface="Times New Roman"/>
                          <a:ea typeface="Calibri"/>
                          <a:cs typeface="Times New Roman"/>
                        </a:rPr>
                        <a:t>ИТОГО</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700" b="1">
                          <a:solidFill>
                            <a:srgbClr val="FF0000"/>
                          </a:solidFill>
                          <a:effectLst/>
                          <a:latin typeface="Times New Roman"/>
                          <a:ea typeface="Calibri"/>
                          <a:cs typeface="Times New Roman"/>
                        </a:rPr>
                        <a:t>648</a:t>
                      </a:r>
                      <a:r>
                        <a:rPr lang="ru-RU" sz="1000" b="1">
                          <a:effectLst/>
                          <a:latin typeface="Times New Roman"/>
                          <a:ea typeface="Calibri"/>
                          <a:cs typeface="Times New Roman"/>
                        </a:rPr>
                        <a:t> учащихся</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700" b="1">
                          <a:solidFill>
                            <a:srgbClr val="FF0000"/>
                          </a:solidFill>
                          <a:effectLst/>
                          <a:latin typeface="Times New Roman"/>
                          <a:ea typeface="Calibri"/>
                          <a:cs typeface="Times New Roman"/>
                        </a:rPr>
                        <a:t>175</a:t>
                      </a:r>
                      <a:endParaRPr lang="ru-RU" sz="1000">
                        <a:effectLst/>
                        <a:latin typeface="Calibri"/>
                        <a:ea typeface="Calibri"/>
                        <a:cs typeface="Times New Roman"/>
                      </a:endParaRPr>
                    </a:p>
                    <a:p>
                      <a:pPr algn="ctr">
                        <a:lnSpc>
                          <a:spcPct val="115000"/>
                        </a:lnSpc>
                        <a:spcAft>
                          <a:spcPts val="0"/>
                        </a:spcAft>
                      </a:pPr>
                      <a:r>
                        <a:rPr lang="ru-RU" sz="1000" b="1">
                          <a:effectLst/>
                          <a:latin typeface="Times New Roman"/>
                          <a:ea typeface="Calibri"/>
                          <a:cs typeface="Times New Roman"/>
                        </a:rPr>
                        <a:t>учащихся</a:t>
                      </a:r>
                      <a:endParaRPr lang="ru-RU" sz="100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700" b="1" dirty="0">
                          <a:solidFill>
                            <a:srgbClr val="FF0000"/>
                          </a:solidFill>
                          <a:effectLst/>
                          <a:latin typeface="Times New Roman"/>
                          <a:ea typeface="Calibri"/>
                          <a:cs typeface="Times New Roman"/>
                        </a:rPr>
                        <a:t>3</a:t>
                      </a:r>
                      <a:endParaRPr lang="ru-RU" sz="1000" dirty="0">
                        <a:effectLst/>
                        <a:latin typeface="Calibri"/>
                        <a:ea typeface="Calibri"/>
                        <a:cs typeface="Times New Roman"/>
                      </a:endParaRPr>
                    </a:p>
                    <a:p>
                      <a:pPr algn="ctr">
                        <a:lnSpc>
                          <a:spcPct val="115000"/>
                        </a:lnSpc>
                        <a:spcAft>
                          <a:spcPts val="0"/>
                        </a:spcAft>
                      </a:pPr>
                      <a:r>
                        <a:rPr lang="ru-RU" sz="1000" b="1" dirty="0">
                          <a:effectLst/>
                          <a:latin typeface="Times New Roman"/>
                          <a:ea typeface="Calibri"/>
                          <a:cs typeface="Times New Roman"/>
                        </a:rPr>
                        <a:t>учащихся</a:t>
                      </a:r>
                      <a:endParaRPr lang="ru-RU" sz="1000" dirty="0">
                        <a:effectLst/>
                        <a:latin typeface="Calibri"/>
                        <a:ea typeface="Calibri"/>
                        <a:cs typeface="Times New Roman"/>
                      </a:endParaRPr>
                    </a:p>
                  </a:txBody>
                  <a:tcPr marL="63380" marR="63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72002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lgn="ctr"/>
            <a:r>
              <a:rPr lang="ru-RU" b="1" dirty="0" smtClean="0"/>
              <a:t>Муниципальный этап </a:t>
            </a:r>
            <a:r>
              <a:rPr lang="ru-RU" b="1" dirty="0" err="1" smtClean="0"/>
              <a:t>ВсОШ</a:t>
            </a:r>
            <a:endParaRPr lang="ru-RU" b="1" dirty="0"/>
          </a:p>
        </p:txBody>
      </p:sp>
      <p:sp>
        <p:nvSpPr>
          <p:cNvPr id="5" name="Текст 4"/>
          <p:cNvSpPr>
            <a:spLocks noGrp="1"/>
          </p:cNvSpPr>
          <p:nvPr>
            <p:ph type="body" idx="2"/>
          </p:nvPr>
        </p:nvSpPr>
        <p:spPr>
          <a:xfrm>
            <a:off x="179512" y="1676400"/>
            <a:ext cx="2088232" cy="4572000"/>
          </a:xfrm>
        </p:spPr>
        <p:txBody>
          <a:bodyPr/>
          <a:lstStyle/>
          <a:p>
            <a:r>
              <a:rPr lang="ru-RU" sz="1800" dirty="0">
                <a:latin typeface="Times New Roman" pitchFamily="18" charset="0"/>
                <a:cs typeface="Times New Roman" pitchFamily="18" charset="0"/>
              </a:rPr>
              <a:t>Всего мест – </a:t>
            </a:r>
            <a:r>
              <a:rPr lang="ru-RU" sz="1800" b="1" dirty="0">
                <a:solidFill>
                  <a:srgbClr val="FF0000"/>
                </a:solidFill>
                <a:latin typeface="Times New Roman" pitchFamily="18" charset="0"/>
                <a:cs typeface="Times New Roman" pitchFamily="18" charset="0"/>
              </a:rPr>
              <a:t>18</a:t>
            </a:r>
          </a:p>
          <a:p>
            <a:r>
              <a:rPr lang="ru-RU" sz="1800" dirty="0">
                <a:latin typeface="Times New Roman" pitchFamily="18" charset="0"/>
                <a:cs typeface="Times New Roman" pitchFamily="18" charset="0"/>
              </a:rPr>
              <a:t>Победители – </a:t>
            </a:r>
            <a:r>
              <a:rPr lang="ru-RU" sz="1800" b="1" dirty="0">
                <a:solidFill>
                  <a:srgbClr val="FF0000"/>
                </a:solidFill>
                <a:latin typeface="Times New Roman" pitchFamily="18" charset="0"/>
                <a:cs typeface="Times New Roman" pitchFamily="18" charset="0"/>
              </a:rPr>
              <a:t>3</a:t>
            </a:r>
          </a:p>
          <a:p>
            <a:r>
              <a:rPr lang="ru-RU" sz="1800" dirty="0">
                <a:latin typeface="Times New Roman" pitchFamily="18" charset="0"/>
                <a:cs typeface="Times New Roman" pitchFamily="18" charset="0"/>
              </a:rPr>
              <a:t>Призеры – </a:t>
            </a:r>
            <a:r>
              <a:rPr lang="ru-RU" sz="1800" b="1" dirty="0" smtClean="0">
                <a:solidFill>
                  <a:srgbClr val="FF0000"/>
                </a:solidFill>
                <a:latin typeface="Times New Roman" pitchFamily="18" charset="0"/>
                <a:cs typeface="Times New Roman" pitchFamily="18" charset="0"/>
              </a:rPr>
              <a:t>15</a:t>
            </a:r>
          </a:p>
          <a:p>
            <a:endParaRPr lang="ru-RU" sz="1800" b="1" dirty="0">
              <a:solidFill>
                <a:srgbClr val="FF0000"/>
              </a:solidFill>
              <a:latin typeface="Times New Roman" pitchFamily="18" charset="0"/>
              <a:cs typeface="Times New Roman" pitchFamily="18" charset="0"/>
            </a:endParaRPr>
          </a:p>
          <a:p>
            <a:r>
              <a:rPr lang="ru-RU" sz="1800" b="1" dirty="0" smtClean="0">
                <a:solidFill>
                  <a:srgbClr val="FF0000"/>
                </a:solidFill>
                <a:latin typeface="Times New Roman" pitchFamily="18" charset="0"/>
                <a:cs typeface="Times New Roman" pitchFamily="18" charset="0"/>
              </a:rPr>
              <a:t>Региональный этап</a:t>
            </a:r>
          </a:p>
          <a:p>
            <a:r>
              <a:rPr lang="ru-RU" sz="1800" dirty="0" err="1" smtClean="0">
                <a:latin typeface="Times New Roman" pitchFamily="18" charset="0"/>
                <a:cs typeface="Times New Roman" pitchFamily="18" charset="0"/>
              </a:rPr>
              <a:t>Шихрагимова</a:t>
            </a:r>
            <a:r>
              <a:rPr lang="ru-RU" sz="1800" dirty="0" smtClean="0">
                <a:latin typeface="Times New Roman" pitchFamily="18" charset="0"/>
                <a:cs typeface="Times New Roman" pitchFamily="18" charset="0"/>
              </a:rPr>
              <a:t> Амина ( 11 класс)- призер по литературе и по английскому языку</a:t>
            </a:r>
            <a:endParaRPr lang="ru-RU" sz="1800" dirty="0">
              <a:latin typeface="Times New Roman" pitchFamily="18" charset="0"/>
              <a:cs typeface="Times New Roman" pitchFamily="18" charset="0"/>
            </a:endParaRPr>
          </a:p>
          <a:p>
            <a:endParaRPr lang="ru-RU" dirty="0"/>
          </a:p>
        </p:txBody>
      </p:sp>
      <p:pic>
        <p:nvPicPr>
          <p:cNvPr id="3076" name="Picture 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1628800"/>
            <a:ext cx="6624736"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051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51520" y="404664"/>
            <a:ext cx="8435280" cy="648072"/>
          </a:xfrm>
        </p:spPr>
        <p:txBody>
          <a:bodyPr>
            <a:normAutofit/>
          </a:bodyPr>
          <a:lstStyle/>
          <a:p>
            <a:pPr algn="ctr"/>
            <a:r>
              <a:rPr lang="ru-RU" sz="1800" b="1" dirty="0" smtClean="0"/>
              <a:t>Результаты творческих конкурсов и спортивных соревнований в 2023-2024 </a:t>
            </a:r>
            <a:r>
              <a:rPr lang="ru-RU" sz="1800" b="1" dirty="0" err="1" smtClean="0"/>
              <a:t>уч.году</a:t>
            </a:r>
            <a:endParaRPr lang="ru-RU" sz="1800" b="1" dirty="0"/>
          </a:p>
        </p:txBody>
      </p:sp>
      <p:graphicFrame>
        <p:nvGraphicFramePr>
          <p:cNvPr id="11" name="Объект 10"/>
          <p:cNvGraphicFramePr>
            <a:graphicFrameLocks noGrp="1"/>
          </p:cNvGraphicFramePr>
          <p:nvPr>
            <p:ph idx="1"/>
            <p:extLst>
              <p:ext uri="{D42A27DB-BD31-4B8C-83A1-F6EECF244321}">
                <p14:modId xmlns:p14="http://schemas.microsoft.com/office/powerpoint/2010/main" val="1099179676"/>
              </p:ext>
            </p:extLst>
          </p:nvPr>
        </p:nvGraphicFramePr>
        <p:xfrm>
          <a:off x="611559" y="1052736"/>
          <a:ext cx="7848873" cy="5688628"/>
        </p:xfrm>
        <a:graphic>
          <a:graphicData uri="http://schemas.openxmlformats.org/drawingml/2006/table">
            <a:tbl>
              <a:tblPr firstRow="1" firstCol="1" bandRow="1"/>
              <a:tblGrid>
                <a:gridCol w="279046"/>
                <a:gridCol w="1254919"/>
                <a:gridCol w="479561"/>
                <a:gridCol w="2421884"/>
                <a:gridCol w="1558047"/>
                <a:gridCol w="416212"/>
                <a:gridCol w="1439204"/>
              </a:tblGrid>
              <a:tr h="284431">
                <a:tc>
                  <a:txBody>
                    <a:bodyPr/>
                    <a:lstStyle/>
                    <a:p>
                      <a:pPr algn="ctr">
                        <a:lnSpc>
                          <a:spcPct val="115000"/>
                        </a:lnSpc>
                        <a:spcAft>
                          <a:spcPts val="0"/>
                        </a:spcAft>
                      </a:pPr>
                      <a:r>
                        <a:rPr lang="ru-RU" sz="700" dirty="0">
                          <a:effectLst/>
                          <a:latin typeface="Times New Roman"/>
                          <a:ea typeface="Calibri"/>
                          <a:cs typeface="Times New Roman"/>
                        </a:rPr>
                        <a:t>№</a:t>
                      </a:r>
                      <a:endParaRPr lang="ru-RU" sz="600" dirty="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ФИО</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Класс</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Название конкурса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Этап</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Место</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Руководитель</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31">
                <a:tc>
                  <a:txBody>
                    <a:bodyPr/>
                    <a:lstStyle/>
                    <a:p>
                      <a:pPr algn="ctr">
                        <a:lnSpc>
                          <a:spcPct val="115000"/>
                        </a:lnSpc>
                        <a:spcAft>
                          <a:spcPts val="0"/>
                        </a:spcAft>
                      </a:pPr>
                      <a:r>
                        <a:rPr lang="ru-RU" sz="700">
                          <a:effectLst/>
                          <a:latin typeface="Times New Roman"/>
                          <a:ea typeface="Calibri"/>
                          <a:cs typeface="Times New Roman"/>
                        </a:rPr>
                        <a:t>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Рустамова Анжела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6</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Права человека глазами детей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муниципальный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3</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Рустамова Ж.</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31">
                <a:tc>
                  <a:txBody>
                    <a:bodyPr/>
                    <a:lstStyle/>
                    <a:p>
                      <a:pPr algn="ctr">
                        <a:lnSpc>
                          <a:spcPct val="115000"/>
                        </a:lnSpc>
                        <a:spcAft>
                          <a:spcPts val="0"/>
                        </a:spcAft>
                      </a:pPr>
                      <a:r>
                        <a:rPr lang="ru-RU" sz="700">
                          <a:effectLst/>
                          <a:latin typeface="Times New Roman"/>
                          <a:ea typeface="Calibri"/>
                          <a:cs typeface="Times New Roman"/>
                        </a:rPr>
                        <a:t>2</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Команда ЮИД</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5,6,7 кл.</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Верны ЮИДовской стране</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муниципальный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2</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Рустамова Ж.</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31">
                <a:tc>
                  <a:txBody>
                    <a:bodyPr/>
                    <a:lstStyle/>
                    <a:p>
                      <a:pPr algn="ctr">
                        <a:lnSpc>
                          <a:spcPct val="115000"/>
                        </a:lnSpc>
                        <a:spcAft>
                          <a:spcPts val="0"/>
                        </a:spcAft>
                      </a:pPr>
                      <a:r>
                        <a:rPr lang="ru-RU" sz="700">
                          <a:effectLst/>
                          <a:latin typeface="Times New Roman"/>
                          <a:ea typeface="Calibri"/>
                          <a:cs typeface="Times New Roman"/>
                        </a:rPr>
                        <a:t>3</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Шихрагимова Амина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11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Всероссийский конкурс сочинений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муниципальный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Меджидова О.З.</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31">
                <a:tc>
                  <a:txBody>
                    <a:bodyPr/>
                    <a:lstStyle/>
                    <a:p>
                      <a:pPr algn="ctr">
                        <a:lnSpc>
                          <a:spcPct val="115000"/>
                        </a:lnSpc>
                        <a:spcAft>
                          <a:spcPts val="0"/>
                        </a:spcAft>
                      </a:pPr>
                      <a:r>
                        <a:rPr lang="ru-RU" sz="700">
                          <a:effectLst/>
                          <a:latin typeface="Times New Roman"/>
                          <a:ea typeface="Calibri"/>
                          <a:cs typeface="Times New Roman"/>
                        </a:rPr>
                        <a:t>4</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Рустамова Сижарат</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8</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Сочинение в публицистическом стиле</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муниципальный </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Абдуразакова М.Э.</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31">
                <a:tc>
                  <a:txBody>
                    <a:bodyPr/>
                    <a:lstStyle/>
                    <a:p>
                      <a:pPr algn="ctr">
                        <a:lnSpc>
                          <a:spcPct val="115000"/>
                        </a:lnSpc>
                        <a:spcAft>
                          <a:spcPts val="0"/>
                        </a:spcAft>
                      </a:pPr>
                      <a:r>
                        <a:rPr lang="ru-RU" sz="700">
                          <a:effectLst/>
                          <a:latin typeface="Times New Roman"/>
                          <a:ea typeface="Calibri"/>
                          <a:cs typeface="Times New Roman"/>
                        </a:rPr>
                        <a:t>5</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Шайдаев Мурад</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9</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Сочинение про родное село на лезгинском языке</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муниципальный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Абдуразакова М.Э.</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31">
                <a:tc>
                  <a:txBody>
                    <a:bodyPr/>
                    <a:lstStyle/>
                    <a:p>
                      <a:pPr algn="ctr">
                        <a:lnSpc>
                          <a:spcPct val="115000"/>
                        </a:lnSpc>
                        <a:spcAft>
                          <a:spcPts val="0"/>
                        </a:spcAft>
                      </a:pPr>
                      <a:r>
                        <a:rPr lang="ru-RU" sz="700">
                          <a:effectLst/>
                          <a:latin typeface="Times New Roman"/>
                          <a:ea typeface="Calibri"/>
                          <a:cs typeface="Times New Roman"/>
                        </a:rPr>
                        <a:t>6</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Сийибуллаева Камила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9</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Конкурс чтецов произведений Р.Гамзатова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муниципальный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2</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Казибекова И.Г.</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2216">
                <a:tc>
                  <a:txBody>
                    <a:bodyPr/>
                    <a:lstStyle/>
                    <a:p>
                      <a:pPr algn="ctr">
                        <a:lnSpc>
                          <a:spcPct val="115000"/>
                        </a:lnSpc>
                        <a:spcAft>
                          <a:spcPts val="0"/>
                        </a:spcAft>
                      </a:pPr>
                      <a:r>
                        <a:rPr lang="ru-RU" sz="700">
                          <a:effectLst/>
                          <a:latin typeface="Times New Roman"/>
                          <a:ea typeface="Calibri"/>
                          <a:cs typeface="Times New Roman"/>
                        </a:rPr>
                        <a:t>7</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Сагидова Камила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9</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Конкурс рисунков</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муниципальный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2</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Джаватов А.Д.</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648">
                <a:tc>
                  <a:txBody>
                    <a:bodyPr/>
                    <a:lstStyle/>
                    <a:p>
                      <a:pPr algn="ctr">
                        <a:lnSpc>
                          <a:spcPct val="115000"/>
                        </a:lnSpc>
                        <a:spcAft>
                          <a:spcPts val="0"/>
                        </a:spcAft>
                      </a:pPr>
                      <a:r>
                        <a:rPr lang="ru-RU" sz="700">
                          <a:effectLst/>
                          <a:latin typeface="Times New Roman"/>
                          <a:ea typeface="Calibri"/>
                          <a:cs typeface="Times New Roman"/>
                        </a:rPr>
                        <a:t>8</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Рустамова Анжела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6</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Конкурс лучшего чтеца стихотворения собственного сочинения на лезгинском языке</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межрайонный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Меджидова Г.А.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648">
                <a:tc>
                  <a:txBody>
                    <a:bodyPr/>
                    <a:lstStyle/>
                    <a:p>
                      <a:pPr algn="ctr">
                        <a:lnSpc>
                          <a:spcPct val="115000"/>
                        </a:lnSpc>
                        <a:spcAft>
                          <a:spcPts val="0"/>
                        </a:spcAft>
                      </a:pPr>
                      <a:r>
                        <a:rPr lang="ru-RU" sz="700">
                          <a:effectLst/>
                          <a:latin typeface="Times New Roman"/>
                          <a:ea typeface="Calibri"/>
                          <a:cs typeface="Times New Roman"/>
                        </a:rPr>
                        <a:t>9</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Меликова Гюльмира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6</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dirty="0">
                          <a:effectLst/>
                          <a:latin typeface="Times New Roman"/>
                          <a:ea typeface="Calibri"/>
                          <a:cs typeface="Times New Roman"/>
                        </a:rPr>
                        <a:t>Конкурс лучшего чтеца стихотворения собственного сочинения на лезгинском языке</a:t>
                      </a:r>
                      <a:endParaRPr lang="ru-RU" sz="600" dirty="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межрайонный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3</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Меджидова Г.А.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31">
                <a:tc>
                  <a:txBody>
                    <a:bodyPr/>
                    <a:lstStyle/>
                    <a:p>
                      <a:pPr algn="ctr">
                        <a:lnSpc>
                          <a:spcPct val="115000"/>
                        </a:lnSpc>
                        <a:spcAft>
                          <a:spcPts val="0"/>
                        </a:spcAft>
                      </a:pPr>
                      <a:r>
                        <a:rPr lang="ru-RU" sz="700">
                          <a:effectLst/>
                          <a:latin typeface="Times New Roman"/>
                          <a:ea typeface="Calibri"/>
                          <a:cs typeface="Times New Roman"/>
                        </a:rPr>
                        <a:t>10</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Меликов Джабраил</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7</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Первенство Республики Дагестан смешанного единоборства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республиканский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Гаджалиев Р.Ш.</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648">
                <a:tc>
                  <a:txBody>
                    <a:bodyPr/>
                    <a:lstStyle/>
                    <a:p>
                      <a:pPr algn="ctr">
                        <a:lnSpc>
                          <a:spcPct val="115000"/>
                        </a:lnSpc>
                        <a:spcAft>
                          <a:spcPts val="0"/>
                        </a:spcAft>
                      </a:pPr>
                      <a:r>
                        <a:rPr lang="ru-RU" sz="700">
                          <a:effectLst/>
                          <a:latin typeface="Times New Roman"/>
                          <a:ea typeface="Calibri"/>
                          <a:cs typeface="Times New Roman"/>
                        </a:rPr>
                        <a:t>11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Команда </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10</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Интеллектуальный конкурс «Заповедники и Национальные парки»</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муниципальный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Набиева А.Р.</a:t>
                      </a:r>
                      <a:endParaRPr lang="ru-RU" sz="600">
                        <a:effectLst/>
                        <a:latin typeface="Calibri"/>
                        <a:ea typeface="Calibri"/>
                        <a:cs typeface="Times New Roman"/>
                      </a:endParaRPr>
                    </a:p>
                    <a:p>
                      <a:pPr>
                        <a:lnSpc>
                          <a:spcPct val="115000"/>
                        </a:lnSpc>
                        <a:spcAft>
                          <a:spcPts val="0"/>
                        </a:spcAft>
                      </a:pPr>
                      <a:r>
                        <a:rPr lang="ru-RU" sz="700">
                          <a:effectLst/>
                          <a:latin typeface="Times New Roman"/>
                          <a:ea typeface="Calibri"/>
                          <a:cs typeface="Times New Roman"/>
                        </a:rPr>
                        <a:t>Муталибова У.Ф.</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31">
                <a:tc>
                  <a:txBody>
                    <a:bodyPr/>
                    <a:lstStyle/>
                    <a:p>
                      <a:pPr algn="ctr">
                        <a:lnSpc>
                          <a:spcPct val="115000"/>
                        </a:lnSpc>
                        <a:spcAft>
                          <a:spcPts val="0"/>
                        </a:spcAft>
                      </a:pPr>
                      <a:r>
                        <a:rPr lang="ru-RU" sz="700">
                          <a:effectLst/>
                          <a:latin typeface="Times New Roman"/>
                          <a:ea typeface="Calibri"/>
                          <a:cs typeface="Times New Roman"/>
                        </a:rPr>
                        <a:t>12</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Рустамова Саида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9</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Всероссийский конкурс «Без срока давности»</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муниципальный </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dirty="0" err="1">
                          <a:effectLst/>
                          <a:latin typeface="Times New Roman"/>
                          <a:ea typeface="Calibri"/>
                          <a:cs typeface="Times New Roman"/>
                        </a:rPr>
                        <a:t>Рустамова</a:t>
                      </a:r>
                      <a:r>
                        <a:rPr lang="ru-RU" sz="700" dirty="0">
                          <a:effectLst/>
                          <a:latin typeface="Times New Roman"/>
                          <a:ea typeface="Calibri"/>
                          <a:cs typeface="Times New Roman"/>
                        </a:rPr>
                        <a:t> С.Н.</a:t>
                      </a:r>
                      <a:endParaRPr lang="ru-RU" sz="600" dirty="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31">
                <a:tc>
                  <a:txBody>
                    <a:bodyPr/>
                    <a:lstStyle/>
                    <a:p>
                      <a:pPr algn="ctr">
                        <a:lnSpc>
                          <a:spcPct val="115000"/>
                        </a:lnSpc>
                        <a:spcAft>
                          <a:spcPts val="0"/>
                        </a:spcAft>
                      </a:pPr>
                      <a:r>
                        <a:rPr lang="ru-RU" sz="700">
                          <a:effectLst/>
                          <a:latin typeface="Times New Roman"/>
                          <a:ea typeface="Calibri"/>
                          <a:cs typeface="Times New Roman"/>
                        </a:rPr>
                        <a:t>13</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Шихрагимова Амина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11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Межрайонная олимпиада по русскому языку</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межмуниципальный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Меджидова О.З.</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31">
                <a:tc>
                  <a:txBody>
                    <a:bodyPr/>
                    <a:lstStyle/>
                    <a:p>
                      <a:pPr algn="ctr">
                        <a:lnSpc>
                          <a:spcPct val="115000"/>
                        </a:lnSpc>
                        <a:spcAft>
                          <a:spcPts val="0"/>
                        </a:spcAft>
                      </a:pPr>
                      <a:r>
                        <a:rPr lang="ru-RU" sz="700">
                          <a:effectLst/>
                          <a:latin typeface="Times New Roman"/>
                          <a:ea typeface="Calibri"/>
                          <a:cs typeface="Times New Roman"/>
                        </a:rPr>
                        <a:t>14</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Абдулаева Азиза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9</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Конкурс сочинений «Родной язык-язык матери»</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районный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Шихрагимова А.М.</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648">
                <a:tc>
                  <a:txBody>
                    <a:bodyPr/>
                    <a:lstStyle/>
                    <a:p>
                      <a:pPr algn="ctr">
                        <a:lnSpc>
                          <a:spcPct val="115000"/>
                        </a:lnSpc>
                        <a:spcAft>
                          <a:spcPts val="0"/>
                        </a:spcAft>
                      </a:pPr>
                      <a:r>
                        <a:rPr lang="ru-RU" sz="700">
                          <a:effectLst/>
                          <a:latin typeface="Times New Roman"/>
                          <a:ea typeface="Calibri"/>
                          <a:cs typeface="Times New Roman"/>
                        </a:rPr>
                        <a:t>15</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Рустамова Сижарат</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8</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Проектно-исследовательский конкурс «Роль семьи в сохранении родного языка»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районный </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Абдуразакова М.Э.</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648">
                <a:tc>
                  <a:txBody>
                    <a:bodyPr/>
                    <a:lstStyle/>
                    <a:p>
                      <a:pPr algn="ctr">
                        <a:lnSpc>
                          <a:spcPct val="115000"/>
                        </a:lnSpc>
                        <a:spcAft>
                          <a:spcPts val="0"/>
                        </a:spcAft>
                      </a:pPr>
                      <a:r>
                        <a:rPr lang="ru-RU" sz="700">
                          <a:effectLst/>
                          <a:latin typeface="Times New Roman"/>
                          <a:ea typeface="Calibri"/>
                          <a:cs typeface="Times New Roman"/>
                        </a:rPr>
                        <a:t>16</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Мирзабалаева Азиза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11</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Республиканский конкурс «Лучший чтец произведений дагестанских авторов на родных языках»</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муниципальный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3</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Шихрагимова А.М.</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431">
                <a:tc>
                  <a:txBody>
                    <a:bodyPr/>
                    <a:lstStyle/>
                    <a:p>
                      <a:pPr algn="ctr">
                        <a:lnSpc>
                          <a:spcPct val="115000"/>
                        </a:lnSpc>
                        <a:spcAft>
                          <a:spcPts val="0"/>
                        </a:spcAft>
                      </a:pPr>
                      <a:r>
                        <a:rPr lang="ru-RU" sz="700">
                          <a:effectLst/>
                          <a:latin typeface="Times New Roman"/>
                          <a:ea typeface="Calibri"/>
                          <a:cs typeface="Times New Roman"/>
                        </a:rPr>
                        <a:t>17</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Рамазанова Амина</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4</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a:effectLst/>
                          <a:latin typeface="Times New Roman"/>
                          <a:ea typeface="Calibri"/>
                          <a:cs typeface="Times New Roman"/>
                        </a:rPr>
                        <a:t>Районный конкурс рисунков «Мой язык - моя семья»</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районный</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700">
                          <a:effectLst/>
                          <a:latin typeface="Times New Roman"/>
                          <a:ea typeface="Calibri"/>
                          <a:cs typeface="Times New Roman"/>
                        </a:rPr>
                        <a:t>3</a:t>
                      </a:r>
                      <a:endParaRPr lang="ru-RU" sz="60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700" dirty="0" err="1">
                          <a:effectLst/>
                          <a:latin typeface="Times New Roman"/>
                          <a:ea typeface="Calibri"/>
                          <a:cs typeface="Times New Roman"/>
                        </a:rPr>
                        <a:t>Джаватов</a:t>
                      </a:r>
                      <a:r>
                        <a:rPr lang="ru-RU" sz="700" dirty="0">
                          <a:effectLst/>
                          <a:latin typeface="Times New Roman"/>
                          <a:ea typeface="Calibri"/>
                          <a:cs typeface="Times New Roman"/>
                        </a:rPr>
                        <a:t> А.Д.</a:t>
                      </a:r>
                      <a:endParaRPr lang="ru-RU" sz="600" dirty="0">
                        <a:effectLst/>
                        <a:latin typeface="Calibri"/>
                        <a:ea typeface="Calibri"/>
                        <a:cs typeface="Times New Roman"/>
                      </a:endParaRPr>
                    </a:p>
                  </a:txBody>
                  <a:tcPr marL="35830" marR="358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Rectangle 5"/>
          <p:cNvSpPr>
            <a:spLocks noChangeArrowheads="1"/>
          </p:cNvSpPr>
          <p:nvPr/>
        </p:nvSpPr>
        <p:spPr bwMode="auto">
          <a:xfrm>
            <a:off x="2084388" y="1196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7843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Методическое сопровождение ВР, классных руководителей</a:t>
            </a:r>
            <a:endParaRPr lang="ru-RU" dirty="0"/>
          </a:p>
        </p:txBody>
      </p:sp>
      <p:sp>
        <p:nvSpPr>
          <p:cNvPr id="3" name="Текст 2"/>
          <p:cNvSpPr>
            <a:spLocks noGrp="1"/>
          </p:cNvSpPr>
          <p:nvPr>
            <p:ph type="body" idx="1"/>
          </p:nvPr>
        </p:nvSpPr>
        <p:spPr/>
        <p:txBody>
          <a:bodyPr/>
          <a:lstStyle/>
          <a:p>
            <a:r>
              <a:rPr lang="ru-RU" sz="2000" dirty="0" err="1" smtClean="0"/>
              <a:t>Шафиева</a:t>
            </a:r>
            <a:r>
              <a:rPr lang="ru-RU" sz="2000" dirty="0" smtClean="0"/>
              <a:t> </a:t>
            </a:r>
            <a:r>
              <a:rPr lang="ru-RU" sz="2000" dirty="0" err="1" smtClean="0"/>
              <a:t>Наима</a:t>
            </a:r>
            <a:r>
              <a:rPr lang="ru-RU" sz="2000" dirty="0" smtClean="0"/>
              <a:t> </a:t>
            </a:r>
            <a:r>
              <a:rPr lang="ru-RU" sz="2000" dirty="0" err="1" smtClean="0"/>
              <a:t>Эфендиевна</a:t>
            </a:r>
            <a:r>
              <a:rPr lang="ru-RU" sz="2000" dirty="0" smtClean="0"/>
              <a:t>, </a:t>
            </a:r>
            <a:r>
              <a:rPr lang="ru-RU" sz="2000" dirty="0" err="1" smtClean="0"/>
              <a:t>зам.директора</a:t>
            </a:r>
            <a:r>
              <a:rPr lang="ru-RU" sz="2000" dirty="0" smtClean="0"/>
              <a:t> по ВР</a:t>
            </a:r>
            <a:endParaRPr lang="ru-RU" sz="2000" dirty="0"/>
          </a:p>
        </p:txBody>
      </p:sp>
      <p:sp>
        <p:nvSpPr>
          <p:cNvPr id="4" name="Текст 3"/>
          <p:cNvSpPr>
            <a:spLocks noGrp="1"/>
          </p:cNvSpPr>
          <p:nvPr>
            <p:ph type="body" sz="half" idx="3"/>
          </p:nvPr>
        </p:nvSpPr>
        <p:spPr/>
        <p:txBody>
          <a:bodyPr>
            <a:normAutofit fontScale="85000" lnSpcReduction="10000"/>
          </a:bodyPr>
          <a:lstStyle/>
          <a:p>
            <a:r>
              <a:rPr lang="ru-RU" dirty="0" smtClean="0"/>
              <a:t>Набиева </a:t>
            </a:r>
            <a:r>
              <a:rPr lang="ru-RU" dirty="0" err="1"/>
              <a:t>А</a:t>
            </a:r>
            <a:r>
              <a:rPr lang="ru-RU" dirty="0" err="1" smtClean="0"/>
              <a:t>вдина</a:t>
            </a:r>
            <a:r>
              <a:rPr lang="ru-RU" dirty="0" smtClean="0"/>
              <a:t> </a:t>
            </a:r>
            <a:r>
              <a:rPr lang="ru-RU" dirty="0" err="1" smtClean="0"/>
              <a:t>Рабидиновна</a:t>
            </a:r>
            <a:r>
              <a:rPr lang="ru-RU" dirty="0" smtClean="0"/>
              <a:t>, советник директора</a:t>
            </a:r>
            <a:endParaRPr lang="ru-RU" dirty="0"/>
          </a:p>
        </p:txBody>
      </p:sp>
      <p:sp>
        <p:nvSpPr>
          <p:cNvPr id="5" name="Объект 4"/>
          <p:cNvSpPr>
            <a:spLocks noGrp="1"/>
          </p:cNvSpPr>
          <p:nvPr>
            <p:ph sz="quarter" idx="2"/>
          </p:nvPr>
        </p:nvSpPr>
        <p:spPr/>
        <p:txBody>
          <a:bodyPr/>
          <a:lstStyle/>
          <a:p>
            <a:r>
              <a:rPr lang="ru-RU" dirty="0" smtClean="0"/>
              <a:t>Всего </a:t>
            </a:r>
            <a:r>
              <a:rPr lang="ru-RU" b="1" dirty="0" smtClean="0">
                <a:solidFill>
                  <a:srgbClr val="FF0000"/>
                </a:solidFill>
              </a:rPr>
              <a:t>15</a:t>
            </a:r>
            <a:r>
              <a:rPr lang="ru-RU" dirty="0" smtClean="0"/>
              <a:t> классов</a:t>
            </a:r>
          </a:p>
          <a:p>
            <a:r>
              <a:rPr lang="ru-RU" b="1" dirty="0" smtClean="0">
                <a:solidFill>
                  <a:srgbClr val="FF0000"/>
                </a:solidFill>
              </a:rPr>
              <a:t>10</a:t>
            </a:r>
            <a:r>
              <a:rPr lang="ru-RU" dirty="0" smtClean="0"/>
              <a:t> классных руководителей прошли курсы повышения «Организация деятельности классного руководителя в соответствии с ФГОС и профессиональным стандартом» (ГБУ ДО «ДИРО»)</a:t>
            </a:r>
            <a:endParaRPr lang="ru-RU" dirty="0"/>
          </a:p>
        </p:txBody>
      </p:sp>
      <p:sp>
        <p:nvSpPr>
          <p:cNvPr id="6" name="Объект 5"/>
          <p:cNvSpPr>
            <a:spLocks noGrp="1"/>
          </p:cNvSpPr>
          <p:nvPr>
            <p:ph sz="quarter" idx="4"/>
          </p:nvPr>
        </p:nvSpPr>
        <p:spPr>
          <a:xfrm>
            <a:off x="4355977" y="2514600"/>
            <a:ext cx="4330824" cy="3845720"/>
          </a:xfrm>
        </p:spPr>
        <p:txBody>
          <a:bodyPr/>
          <a:lstStyle/>
          <a:p>
            <a:r>
              <a:rPr lang="ru-RU" dirty="0" smtClean="0"/>
              <a:t>Внеурочная деятельность «Разговоры о важном»</a:t>
            </a:r>
          </a:p>
          <a:p>
            <a:r>
              <a:rPr lang="ru-RU" b="1" dirty="0" smtClean="0">
                <a:solidFill>
                  <a:srgbClr val="FF0000"/>
                </a:solidFill>
              </a:rPr>
              <a:t>15 </a:t>
            </a:r>
            <a:r>
              <a:rPr lang="ru-RU" dirty="0" smtClean="0"/>
              <a:t>классных руководителей и кураторов прошли курсы повышения «Разговоры о важном»: система работы классного руководителя (куратора)</a:t>
            </a:r>
          </a:p>
          <a:p>
            <a:r>
              <a:rPr lang="ru-RU" dirty="0" smtClean="0"/>
              <a:t>(Академия </a:t>
            </a:r>
            <a:r>
              <a:rPr lang="ru-RU" dirty="0" err="1" smtClean="0"/>
              <a:t>Минпросвещения</a:t>
            </a:r>
            <a:r>
              <a:rPr lang="ru-RU" dirty="0" smtClean="0"/>
              <a:t>)</a:t>
            </a:r>
            <a:endParaRPr lang="ru-RU" dirty="0"/>
          </a:p>
        </p:txBody>
      </p:sp>
    </p:spTree>
    <p:extLst>
      <p:ext uri="{BB962C8B-B14F-4D97-AF65-F5344CB8AC3E}">
        <p14:creationId xmlns:p14="http://schemas.microsoft.com/office/powerpoint/2010/main" val="1744633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1368152"/>
          </a:xfrm>
        </p:spPr>
        <p:txBody>
          <a:bodyPr>
            <a:normAutofit/>
          </a:bodyPr>
          <a:lstStyle/>
          <a:p>
            <a:pPr algn="ctr"/>
            <a:r>
              <a:rPr lang="ru-RU" sz="2000" b="1" dirty="0" smtClean="0">
                <a:solidFill>
                  <a:srgbClr val="FF0000"/>
                </a:solidFill>
                <a:latin typeface="Times New Roman" pitchFamily="18" charset="0"/>
                <a:cs typeface="Times New Roman" pitchFamily="18" charset="0"/>
              </a:rPr>
              <a:t>         МЕТОДИЧЕСКИЕ ОБЪЕДИНЕНИЯ</a:t>
            </a:r>
            <a:r>
              <a:rPr lang="ru-RU" sz="2000" b="1" dirty="0" smtClean="0">
                <a:latin typeface="Times New Roman" pitchFamily="18" charset="0"/>
                <a:cs typeface="Times New Roman" pitchFamily="18" charset="0"/>
              </a:rPr>
              <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МКОУ «Куркентская СОШ №1 </a:t>
            </a:r>
            <a:r>
              <a:rPr lang="ru-RU" sz="2000" b="1" dirty="0" err="1" smtClean="0">
                <a:latin typeface="Times New Roman" pitchFamily="18" charset="0"/>
                <a:cs typeface="Times New Roman" pitchFamily="18" charset="0"/>
              </a:rPr>
              <a:t>им.М.М.Рагимова</a:t>
            </a:r>
            <a:r>
              <a:rPr lang="ru-RU" sz="2000" b="1" dirty="0" smtClean="0">
                <a:latin typeface="Times New Roman" pitchFamily="18" charset="0"/>
                <a:cs typeface="Times New Roman" pitchFamily="18" charset="0"/>
              </a:rPr>
              <a:t>»</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a:t>
            </a:r>
            <a:r>
              <a:rPr lang="ru-RU" sz="1600" dirty="0" smtClean="0">
                <a:solidFill>
                  <a:schemeClr val="tx1"/>
                </a:solidFill>
                <a:latin typeface="Times New Roman" pitchFamily="18" charset="0"/>
                <a:cs typeface="Times New Roman" pitchFamily="18" charset="0"/>
              </a:rPr>
              <a:t>Приказ №224 от 31.08.2023г.</a:t>
            </a:r>
            <a:endParaRPr lang="ru-RU" sz="1600" dirty="0">
              <a:solidFill>
                <a:schemeClr val="tx1"/>
              </a:solidFill>
              <a:latin typeface="Times New Roman" pitchFamily="18" charset="0"/>
              <a:cs typeface="Times New Roman"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1528773032"/>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9583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User\Desktop\IMG_20240219_232156_22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36712"/>
            <a:ext cx="4366451" cy="480620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User\Desktop\IMG_20240219_232155_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836712"/>
            <a:ext cx="4392488"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476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36680"/>
          </a:xfrm>
        </p:spPr>
        <p:txBody>
          <a:bodyPr>
            <a:normAutofit fontScale="90000"/>
          </a:bodyPr>
          <a:lstStyle/>
          <a:p>
            <a:pPr algn="ctr"/>
            <a:r>
              <a:rPr lang="ru-RU" sz="2000" b="1" dirty="0" smtClean="0"/>
              <a:t>Советник директора Набиева А.Р. вручает сувенирную продукцию по проекту «Орлята России»</a:t>
            </a:r>
            <a:endParaRPr lang="ru-RU" sz="2000" b="1" dirty="0"/>
          </a:p>
        </p:txBody>
      </p:sp>
      <p:pic>
        <p:nvPicPr>
          <p:cNvPr id="17410" name="Picture 2" descr="C:\Users\User\Desktop\IMG_20240219_232156_10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628800"/>
            <a:ext cx="7992887" cy="4968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214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4114800" cy="2292864"/>
          </a:xfrm>
        </p:spPr>
        <p:txBody>
          <a:bodyPr>
            <a:normAutofit fontScale="90000"/>
          </a:bodyPr>
          <a:lstStyle/>
          <a:p>
            <a:r>
              <a:rPr lang="ru-RU" sz="1800" dirty="0"/>
              <a:t>28 декабря. Вот близится конец 2023 года. Пришла пора подвести итоги новых начинаний. Конкурс «Самый чистый класс» от советника директора по воспитанию Набиевой А.Р.  между 1 - 4 и 5-11 классами. По итогам конкурса победителями стали 4 «б» и 11 классы. Им были вручены от советника призы и грамоты.  Надеемся, что такие акции помогут сделать </a:t>
            </a:r>
            <a:r>
              <a:rPr lang="ru-RU" sz="1800" dirty="0" smtClean="0"/>
              <a:t>наш </a:t>
            </a:r>
            <a:r>
              <a:rPr lang="ru-RU" sz="1800" dirty="0"/>
              <a:t>мир добрее и чище. </a:t>
            </a:r>
            <a:endParaRPr lang="ru-RU" dirty="0"/>
          </a:p>
        </p:txBody>
      </p:sp>
      <p:pic>
        <p:nvPicPr>
          <p:cNvPr id="22530" name="Picture 2" descr="C:\Users\User\Downloads\IMG_20240219_234405_23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996952"/>
            <a:ext cx="3384376" cy="2717973"/>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User\Downloads\IMG_20240219_234405_9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2852936"/>
            <a:ext cx="4464496" cy="324036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C:\Users\User\Downloads\IMG-20240219-WA00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88640"/>
            <a:ext cx="4176464"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241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620688"/>
          </a:xfrm>
        </p:spPr>
        <p:txBody>
          <a:bodyPr>
            <a:normAutofit fontScale="90000"/>
          </a:bodyPr>
          <a:lstStyle/>
          <a:p>
            <a:pPr algn="ctr"/>
            <a:r>
              <a:rPr lang="ru-RU" dirty="0" smtClean="0"/>
              <a:t>    </a:t>
            </a:r>
            <a:r>
              <a:rPr lang="ru-RU" sz="3600" b="1" dirty="0" smtClean="0"/>
              <a:t>Темы самообразования</a:t>
            </a:r>
            <a:endParaRPr lang="ru-RU" sz="3600" b="1" dirty="0"/>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2684868402"/>
              </p:ext>
            </p:extLst>
          </p:nvPr>
        </p:nvGraphicFramePr>
        <p:xfrm>
          <a:off x="179512" y="620691"/>
          <a:ext cx="8784976" cy="6096701"/>
        </p:xfrm>
        <a:graphic>
          <a:graphicData uri="http://schemas.openxmlformats.org/drawingml/2006/table">
            <a:tbl>
              <a:tblPr firstRow="1" bandRow="1">
                <a:tableStyleId>{5C22544A-7EE6-4342-B048-85BDC9FD1C3A}</a:tableStyleId>
              </a:tblPr>
              <a:tblGrid>
                <a:gridCol w="432048"/>
                <a:gridCol w="2304256"/>
                <a:gridCol w="6048672"/>
              </a:tblGrid>
              <a:tr h="729906">
                <a:tc>
                  <a:txBody>
                    <a:bodyPr/>
                    <a:lstStyle/>
                    <a:p>
                      <a:r>
                        <a:rPr lang="ru-RU" dirty="0" smtClean="0"/>
                        <a:t>№</a:t>
                      </a:r>
                      <a:endParaRPr lang="ru-RU" dirty="0"/>
                    </a:p>
                  </a:txBody>
                  <a:tcPr/>
                </a:tc>
                <a:tc>
                  <a:txBody>
                    <a:bodyPr/>
                    <a:lstStyle/>
                    <a:p>
                      <a:r>
                        <a:rPr kumimoji="0" lang="ru-RU" sz="1800" b="1" kern="1200" dirty="0" smtClean="0">
                          <a:solidFill>
                            <a:schemeClr val="lt1"/>
                          </a:solidFill>
                          <a:latin typeface="+mn-lt"/>
                          <a:ea typeface="+mn-ea"/>
                          <a:cs typeface="+mn-cs"/>
                        </a:rPr>
                        <a:t> Ф.И.О.</a:t>
                      </a:r>
                      <a:r>
                        <a:rPr kumimoji="0" lang="ru-RU" sz="1800" b="1" kern="1200" baseline="0" dirty="0" smtClean="0">
                          <a:solidFill>
                            <a:schemeClr val="lt1"/>
                          </a:solidFill>
                          <a:latin typeface="+mn-lt"/>
                          <a:ea typeface="+mn-ea"/>
                          <a:cs typeface="+mn-cs"/>
                        </a:rPr>
                        <a:t>  </a:t>
                      </a:r>
                      <a:r>
                        <a:rPr kumimoji="0" lang="ru-RU" sz="1800" b="1" kern="1200" dirty="0" smtClean="0">
                          <a:solidFill>
                            <a:schemeClr val="lt1"/>
                          </a:solidFill>
                          <a:latin typeface="+mn-lt"/>
                          <a:ea typeface="+mn-ea"/>
                          <a:cs typeface="+mn-cs"/>
                        </a:rPr>
                        <a:t>классного руководителя</a:t>
                      </a:r>
                      <a:endParaRPr lang="ru-RU" dirty="0"/>
                    </a:p>
                  </a:txBody>
                  <a:tcPr/>
                </a:tc>
                <a:tc>
                  <a:txBody>
                    <a:bodyPr/>
                    <a:lstStyle/>
                    <a:p>
                      <a:r>
                        <a:rPr kumimoji="0" lang="ru-RU" sz="1800" b="1" kern="1200" dirty="0" smtClean="0">
                          <a:solidFill>
                            <a:schemeClr val="lt1"/>
                          </a:solidFill>
                          <a:latin typeface="+mn-lt"/>
                          <a:ea typeface="+mn-ea"/>
                          <a:cs typeface="+mn-cs"/>
                        </a:rPr>
                        <a:t>Тема самообразования</a:t>
                      </a:r>
                      <a:endParaRPr lang="ru-RU" dirty="0"/>
                    </a:p>
                  </a:txBody>
                  <a:tcPr/>
                </a:tc>
              </a:tr>
              <a:tr h="1042723">
                <a:tc>
                  <a:txBody>
                    <a:bodyPr/>
                    <a:lstStyle/>
                    <a:p>
                      <a:r>
                        <a:rPr lang="ru-RU" dirty="0" smtClean="0"/>
                        <a:t>1</a:t>
                      </a:r>
                      <a:endParaRPr lang="ru-RU" dirty="0"/>
                    </a:p>
                  </a:txBody>
                  <a:tcPr/>
                </a:tc>
                <a:tc>
                  <a:txBody>
                    <a:bodyPr/>
                    <a:lstStyle/>
                    <a:p>
                      <a:r>
                        <a:rPr lang="ru-RU" dirty="0" smtClean="0"/>
                        <a:t>Качаева В.И.</a:t>
                      </a:r>
                      <a:endParaRPr lang="ru-RU" dirty="0"/>
                    </a:p>
                  </a:txBody>
                  <a:tcPr/>
                </a:tc>
                <a:tc>
                  <a:txBody>
                    <a:bodyPr/>
                    <a:lstStyle/>
                    <a:p>
                      <a:r>
                        <a:rPr kumimoji="0" lang="ru-RU" sz="1800" kern="1200" dirty="0" smtClean="0">
                          <a:solidFill>
                            <a:schemeClr val="dk1"/>
                          </a:solidFill>
                          <a:latin typeface="+mn-lt"/>
                          <a:ea typeface="+mn-ea"/>
                          <a:cs typeface="+mn-cs"/>
                        </a:rPr>
                        <a:t>Формирование потребностей и навыков здорового образа жизни у детей младшего школьного возраста</a:t>
                      </a:r>
                      <a:endParaRPr lang="ru-RU" dirty="0"/>
                    </a:p>
                  </a:txBody>
                  <a:tcPr/>
                </a:tc>
              </a:tr>
              <a:tr h="729906">
                <a:tc>
                  <a:txBody>
                    <a:bodyPr/>
                    <a:lstStyle/>
                    <a:p>
                      <a:r>
                        <a:rPr lang="ru-RU" dirty="0" smtClean="0"/>
                        <a:t>2</a:t>
                      </a:r>
                      <a:endParaRPr lang="ru-RU" dirty="0"/>
                    </a:p>
                  </a:txBody>
                  <a:tcPr/>
                </a:tc>
                <a:tc>
                  <a:txBody>
                    <a:bodyPr/>
                    <a:lstStyle/>
                    <a:p>
                      <a:r>
                        <a:rPr lang="ru-RU" dirty="0" err="1" smtClean="0"/>
                        <a:t>Челябова</a:t>
                      </a:r>
                      <a:r>
                        <a:rPr lang="ru-RU" dirty="0" smtClean="0"/>
                        <a:t> Р.А.</a:t>
                      </a:r>
                      <a:endParaRPr lang="ru-RU" dirty="0"/>
                    </a:p>
                  </a:txBody>
                  <a:tcPr/>
                </a:tc>
                <a:tc>
                  <a:txBody>
                    <a:bodyPr/>
                    <a:lstStyle/>
                    <a:p>
                      <a:r>
                        <a:rPr kumimoji="0" lang="ru-RU" sz="1800" kern="1200" dirty="0" smtClean="0">
                          <a:solidFill>
                            <a:schemeClr val="dk1"/>
                          </a:solidFill>
                          <a:latin typeface="+mn-lt"/>
                          <a:ea typeface="+mn-ea"/>
                          <a:cs typeface="+mn-cs"/>
                        </a:rPr>
                        <a:t>Ориентация младших школьников на нравственные ценности</a:t>
                      </a:r>
                      <a:endParaRPr lang="ru-RU" dirty="0"/>
                    </a:p>
                  </a:txBody>
                  <a:tcPr/>
                </a:tc>
              </a:tr>
              <a:tr h="729906">
                <a:tc>
                  <a:txBody>
                    <a:bodyPr/>
                    <a:lstStyle/>
                    <a:p>
                      <a:r>
                        <a:rPr lang="ru-RU" dirty="0" smtClean="0"/>
                        <a:t>3</a:t>
                      </a:r>
                      <a:endParaRPr lang="ru-RU" dirty="0"/>
                    </a:p>
                  </a:txBody>
                  <a:tcPr/>
                </a:tc>
                <a:tc>
                  <a:txBody>
                    <a:bodyPr/>
                    <a:lstStyle/>
                    <a:p>
                      <a:r>
                        <a:rPr lang="ru-RU" dirty="0" err="1" smtClean="0"/>
                        <a:t>Агабекова</a:t>
                      </a:r>
                      <a:r>
                        <a:rPr lang="ru-RU" dirty="0" smtClean="0"/>
                        <a:t> М.Ш.</a:t>
                      </a:r>
                      <a:endParaRPr lang="ru-RU" dirty="0"/>
                    </a:p>
                  </a:txBody>
                  <a:tcPr/>
                </a:tc>
                <a:tc>
                  <a:txBody>
                    <a:bodyPr/>
                    <a:lstStyle/>
                    <a:p>
                      <a:r>
                        <a:rPr kumimoji="0" lang="ru-RU" sz="1800" kern="1200" dirty="0" smtClean="0">
                          <a:solidFill>
                            <a:schemeClr val="dk1"/>
                          </a:solidFill>
                          <a:latin typeface="+mn-lt"/>
                          <a:ea typeface="+mn-ea"/>
                          <a:cs typeface="+mn-cs"/>
                        </a:rPr>
                        <a:t>Психологические особенности детей младшего школьного возраста</a:t>
                      </a:r>
                      <a:endParaRPr lang="ru-RU" dirty="0"/>
                    </a:p>
                  </a:txBody>
                  <a:tcPr/>
                </a:tc>
              </a:tr>
              <a:tr h="944020">
                <a:tc>
                  <a:txBody>
                    <a:bodyPr/>
                    <a:lstStyle/>
                    <a:p>
                      <a:r>
                        <a:rPr lang="ru-RU" dirty="0" smtClean="0"/>
                        <a:t>4</a:t>
                      </a:r>
                      <a:endParaRPr lang="ru-RU" dirty="0"/>
                    </a:p>
                  </a:txBody>
                  <a:tcPr/>
                </a:tc>
                <a:tc>
                  <a:txBody>
                    <a:bodyPr/>
                    <a:lstStyle/>
                    <a:p>
                      <a:r>
                        <a:rPr lang="ru-RU" dirty="0" err="1" smtClean="0"/>
                        <a:t>Шихрагимова</a:t>
                      </a:r>
                      <a:r>
                        <a:rPr lang="ru-RU" dirty="0" smtClean="0"/>
                        <a:t> Ф.М.</a:t>
                      </a:r>
                      <a:endParaRPr lang="ru-RU" dirty="0"/>
                    </a:p>
                  </a:txBody>
                  <a:tcPr/>
                </a:tc>
                <a:tc>
                  <a:txBody>
                    <a:bodyPr/>
                    <a:lstStyle/>
                    <a:p>
                      <a:r>
                        <a:rPr kumimoji="0" lang="ru-RU" sz="1800" kern="1200" dirty="0" smtClean="0">
                          <a:solidFill>
                            <a:schemeClr val="dk1"/>
                          </a:solidFill>
                          <a:latin typeface="+mn-lt"/>
                          <a:ea typeface="+mn-ea"/>
                          <a:cs typeface="+mn-cs"/>
                        </a:rPr>
                        <a:t>Развитие творческих способностей младших школьников на основе использования нетрадиционных форм, методов обучения и воспитания</a:t>
                      </a:r>
                      <a:endParaRPr lang="ru-RU" dirty="0"/>
                    </a:p>
                  </a:txBody>
                  <a:tcPr/>
                </a:tc>
              </a:tr>
              <a:tr h="422882">
                <a:tc>
                  <a:txBody>
                    <a:bodyPr/>
                    <a:lstStyle/>
                    <a:p>
                      <a:r>
                        <a:rPr lang="ru-RU" dirty="0" smtClean="0"/>
                        <a:t>5</a:t>
                      </a:r>
                      <a:endParaRPr lang="ru-RU" dirty="0"/>
                    </a:p>
                  </a:txBody>
                  <a:tcPr/>
                </a:tc>
                <a:tc>
                  <a:txBody>
                    <a:bodyPr/>
                    <a:lstStyle/>
                    <a:p>
                      <a:r>
                        <a:rPr lang="ru-RU" dirty="0" err="1" smtClean="0"/>
                        <a:t>Курбаналиева</a:t>
                      </a:r>
                      <a:r>
                        <a:rPr lang="ru-RU" dirty="0" smtClean="0"/>
                        <a:t> Н.К.</a:t>
                      </a:r>
                      <a:endParaRPr lang="ru-RU" dirty="0"/>
                    </a:p>
                  </a:txBody>
                  <a:tcPr/>
                </a:tc>
                <a:tc>
                  <a:txBody>
                    <a:bodyPr/>
                    <a:lstStyle/>
                    <a:p>
                      <a:r>
                        <a:rPr kumimoji="0" lang="ru-RU" sz="1800" kern="1200" dirty="0" smtClean="0">
                          <a:solidFill>
                            <a:schemeClr val="dk1"/>
                          </a:solidFill>
                          <a:latin typeface="+mn-lt"/>
                          <a:ea typeface="+mn-ea"/>
                          <a:cs typeface="+mn-cs"/>
                        </a:rPr>
                        <a:t>Личностно- ориентированный подход в деятельности классного руководителя</a:t>
                      </a:r>
                      <a:endParaRPr lang="ru-RU" dirty="0"/>
                    </a:p>
                  </a:txBody>
                  <a:tcPr/>
                </a:tc>
              </a:tr>
              <a:tr h="422882">
                <a:tc>
                  <a:txBody>
                    <a:bodyPr/>
                    <a:lstStyle/>
                    <a:p>
                      <a:r>
                        <a:rPr lang="ru-RU" dirty="0" smtClean="0"/>
                        <a:t>6</a:t>
                      </a:r>
                      <a:endParaRPr lang="ru-RU" dirty="0"/>
                    </a:p>
                  </a:txBody>
                  <a:tcPr/>
                </a:tc>
                <a:tc>
                  <a:txBody>
                    <a:bodyPr/>
                    <a:lstStyle/>
                    <a:p>
                      <a:r>
                        <a:rPr lang="ru-RU" dirty="0" err="1" smtClean="0"/>
                        <a:t>Казибекова</a:t>
                      </a:r>
                      <a:r>
                        <a:rPr lang="ru-RU" dirty="0" smtClean="0"/>
                        <a:t> И.Г.</a:t>
                      </a:r>
                      <a:endParaRPr lang="ru-RU" dirty="0"/>
                    </a:p>
                  </a:txBody>
                  <a:tcPr/>
                </a:tc>
                <a:tc>
                  <a:txBody>
                    <a:bodyPr/>
                    <a:lstStyle/>
                    <a:p>
                      <a:r>
                        <a:rPr kumimoji="0" lang="ru-RU" sz="1800" kern="1200" dirty="0" smtClean="0">
                          <a:solidFill>
                            <a:schemeClr val="dk1"/>
                          </a:solidFill>
                          <a:latin typeface="+mn-lt"/>
                          <a:ea typeface="+mn-ea"/>
                          <a:cs typeface="+mn-cs"/>
                        </a:rPr>
                        <a:t>Особенности воспитательной работы с учащимися 5 класса в адаптационный период</a:t>
                      </a:r>
                      <a:endParaRPr lang="ru-RU" dirty="0"/>
                    </a:p>
                  </a:txBody>
                  <a:tcPr/>
                </a:tc>
              </a:tr>
              <a:tr h="422882">
                <a:tc>
                  <a:txBody>
                    <a:bodyPr/>
                    <a:lstStyle/>
                    <a:p>
                      <a:r>
                        <a:rPr lang="ru-RU" dirty="0" smtClean="0"/>
                        <a:t>7</a:t>
                      </a:r>
                      <a:endParaRPr lang="ru-RU" dirty="0"/>
                    </a:p>
                  </a:txBody>
                  <a:tcPr/>
                </a:tc>
                <a:tc>
                  <a:txBody>
                    <a:bodyPr/>
                    <a:lstStyle/>
                    <a:p>
                      <a:r>
                        <a:rPr lang="ru-RU" dirty="0" smtClean="0"/>
                        <a:t>Меджидова</a:t>
                      </a:r>
                      <a:r>
                        <a:rPr lang="ru-RU" baseline="0" dirty="0" smtClean="0"/>
                        <a:t> Г.А.</a:t>
                      </a:r>
                      <a:endParaRPr lang="ru-RU" dirty="0"/>
                    </a:p>
                  </a:txBody>
                  <a:tcPr/>
                </a:tc>
                <a:tc>
                  <a:txBody>
                    <a:bodyPr/>
                    <a:lstStyle/>
                    <a:p>
                      <a:r>
                        <a:rPr kumimoji="0" lang="ru-RU" sz="1800" kern="1200" dirty="0" smtClean="0">
                          <a:solidFill>
                            <a:schemeClr val="dk1"/>
                          </a:solidFill>
                          <a:latin typeface="+mn-lt"/>
                          <a:ea typeface="+mn-ea"/>
                          <a:cs typeface="+mn-cs"/>
                        </a:rPr>
                        <a:t>Формы индивидуальной работы с учащимися 5 класса в </a:t>
                      </a:r>
                      <a:r>
                        <a:rPr kumimoji="0" lang="ru-RU" sz="1800" kern="1200" smtClean="0">
                          <a:solidFill>
                            <a:schemeClr val="dk1"/>
                          </a:solidFill>
                          <a:latin typeface="+mn-lt"/>
                          <a:ea typeface="+mn-ea"/>
                          <a:cs typeface="+mn-cs"/>
                        </a:rPr>
                        <a:t>период адаптации</a:t>
                      </a:r>
                      <a:endParaRPr lang="ru-RU" dirty="0"/>
                    </a:p>
                  </a:txBody>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p14="http://schemas.microsoft.com/office/powerpoint/2010/main" val="619542320"/>
              </p:ext>
            </p:extLst>
          </p:nvPr>
        </p:nvGraphicFramePr>
        <p:xfrm>
          <a:off x="179512" y="188639"/>
          <a:ext cx="8784975" cy="5860191"/>
        </p:xfrm>
        <a:graphic>
          <a:graphicData uri="http://schemas.openxmlformats.org/drawingml/2006/table">
            <a:tbl>
              <a:tblPr firstRow="1" bandRow="1">
                <a:tableStyleId>{5C22544A-7EE6-4342-B048-85BDC9FD1C3A}</a:tableStyleId>
              </a:tblPr>
              <a:tblGrid>
                <a:gridCol w="504056"/>
                <a:gridCol w="2304256"/>
                <a:gridCol w="5976663"/>
              </a:tblGrid>
              <a:tr h="454809">
                <a:tc>
                  <a:txBody>
                    <a:bodyPr/>
                    <a:lstStyle/>
                    <a:p>
                      <a:r>
                        <a:rPr lang="ru-RU" dirty="0" smtClean="0"/>
                        <a:t>8</a:t>
                      </a:r>
                      <a:endParaRPr lang="ru-RU" dirty="0"/>
                    </a:p>
                  </a:txBody>
                  <a:tcPr/>
                </a:tc>
                <a:tc>
                  <a:txBody>
                    <a:bodyPr/>
                    <a:lstStyle/>
                    <a:p>
                      <a:r>
                        <a:rPr lang="ru-RU" dirty="0" err="1" smtClean="0"/>
                        <a:t>Уружбекова</a:t>
                      </a:r>
                      <a:r>
                        <a:rPr lang="ru-RU" dirty="0" smtClean="0"/>
                        <a:t> Ш.Н.</a:t>
                      </a:r>
                      <a:endParaRPr lang="ru-RU" dirty="0"/>
                    </a:p>
                  </a:txBody>
                  <a:tcPr/>
                </a:tc>
                <a:tc>
                  <a:txBody>
                    <a:bodyPr/>
                    <a:lstStyle/>
                    <a:p>
                      <a:r>
                        <a:rPr kumimoji="0" lang="ru-RU" sz="1800" b="1" kern="1200" dirty="0" smtClean="0">
                          <a:solidFill>
                            <a:schemeClr val="lt1"/>
                          </a:solidFill>
                          <a:latin typeface="+mn-lt"/>
                          <a:ea typeface="+mn-ea"/>
                          <a:cs typeface="+mn-cs"/>
                        </a:rPr>
                        <a:t>Формирование у учащихся здорового образа жизни</a:t>
                      </a:r>
                      <a:endParaRPr lang="ru-RU" dirty="0"/>
                    </a:p>
                  </a:txBody>
                  <a:tcPr/>
                </a:tc>
              </a:tr>
              <a:tr h="748497">
                <a:tc>
                  <a:txBody>
                    <a:bodyPr/>
                    <a:lstStyle/>
                    <a:p>
                      <a:r>
                        <a:rPr lang="ru-RU" dirty="0" smtClean="0"/>
                        <a:t>9</a:t>
                      </a:r>
                      <a:endParaRPr lang="ru-RU" dirty="0"/>
                    </a:p>
                  </a:txBody>
                  <a:tcPr/>
                </a:tc>
                <a:tc>
                  <a:txBody>
                    <a:bodyPr/>
                    <a:lstStyle/>
                    <a:p>
                      <a:r>
                        <a:rPr lang="ru-RU" dirty="0" err="1" smtClean="0"/>
                        <a:t>Абдулаева</a:t>
                      </a:r>
                      <a:r>
                        <a:rPr lang="ru-RU" baseline="0" dirty="0" smtClean="0"/>
                        <a:t>  И.З.</a:t>
                      </a:r>
                      <a:endParaRPr lang="ru-RU" dirty="0"/>
                    </a:p>
                  </a:txBody>
                  <a:tcPr/>
                </a:tc>
                <a:tc>
                  <a:txBody>
                    <a:bodyPr/>
                    <a:lstStyle/>
                    <a:p>
                      <a:r>
                        <a:rPr kumimoji="0" lang="ru-RU" sz="1800" kern="1200" dirty="0" smtClean="0">
                          <a:solidFill>
                            <a:schemeClr val="dk1"/>
                          </a:solidFill>
                          <a:latin typeface="+mn-lt"/>
                          <a:ea typeface="+mn-ea"/>
                          <a:cs typeface="+mn-cs"/>
                        </a:rPr>
                        <a:t>Влияние духовно- нравственного воспитания на формирование дружеских отношений в коллективе</a:t>
                      </a:r>
                      <a:endParaRPr lang="ru-RU" dirty="0"/>
                    </a:p>
                  </a:txBody>
                  <a:tcPr/>
                </a:tc>
              </a:tr>
              <a:tr h="748497">
                <a:tc>
                  <a:txBody>
                    <a:bodyPr/>
                    <a:lstStyle/>
                    <a:p>
                      <a:r>
                        <a:rPr lang="ru-RU" dirty="0" smtClean="0"/>
                        <a:t>10</a:t>
                      </a:r>
                      <a:endParaRPr lang="ru-RU" dirty="0"/>
                    </a:p>
                  </a:txBody>
                  <a:tcPr/>
                </a:tc>
                <a:tc>
                  <a:txBody>
                    <a:bodyPr/>
                    <a:lstStyle/>
                    <a:p>
                      <a:r>
                        <a:rPr lang="ru-RU" dirty="0" smtClean="0"/>
                        <a:t>Ибрагимова Л.Т.</a:t>
                      </a:r>
                      <a:endParaRPr lang="ru-RU" dirty="0"/>
                    </a:p>
                  </a:txBody>
                  <a:tcPr/>
                </a:tc>
                <a:tc>
                  <a:txBody>
                    <a:bodyPr/>
                    <a:lstStyle/>
                    <a:p>
                      <a:r>
                        <a:rPr kumimoji="0" lang="ru-RU" sz="1800" kern="1200" dirty="0" smtClean="0">
                          <a:solidFill>
                            <a:schemeClr val="dk1"/>
                          </a:solidFill>
                          <a:latin typeface="+mn-lt"/>
                          <a:ea typeface="+mn-ea"/>
                          <a:cs typeface="+mn-cs"/>
                        </a:rPr>
                        <a:t>Воспитание учащихся в познавательной творческой деятельности</a:t>
                      </a:r>
                      <a:endParaRPr lang="ru-RU" dirty="0"/>
                    </a:p>
                  </a:txBody>
                  <a:tcPr/>
                </a:tc>
              </a:tr>
              <a:tr h="748497">
                <a:tc>
                  <a:txBody>
                    <a:bodyPr/>
                    <a:lstStyle/>
                    <a:p>
                      <a:r>
                        <a:rPr lang="ru-RU" dirty="0" smtClean="0"/>
                        <a:t>11</a:t>
                      </a:r>
                      <a:endParaRPr lang="ru-RU" dirty="0"/>
                    </a:p>
                  </a:txBody>
                  <a:tcPr/>
                </a:tc>
                <a:tc>
                  <a:txBody>
                    <a:bodyPr/>
                    <a:lstStyle/>
                    <a:p>
                      <a:r>
                        <a:rPr lang="ru-RU" dirty="0" err="1" smtClean="0"/>
                        <a:t>Гаджалиева</a:t>
                      </a:r>
                      <a:r>
                        <a:rPr lang="ru-RU" dirty="0" smtClean="0"/>
                        <a:t> Л.Х.</a:t>
                      </a:r>
                      <a:endParaRPr lang="ru-RU" dirty="0"/>
                    </a:p>
                  </a:txBody>
                  <a:tcPr/>
                </a:tc>
                <a:tc>
                  <a:txBody>
                    <a:bodyPr/>
                    <a:lstStyle/>
                    <a:p>
                      <a:r>
                        <a:rPr kumimoji="0" lang="ru-RU" sz="1800" kern="1200" dirty="0" smtClean="0">
                          <a:solidFill>
                            <a:schemeClr val="dk1"/>
                          </a:solidFill>
                          <a:latin typeface="+mn-lt"/>
                          <a:ea typeface="+mn-ea"/>
                          <a:cs typeface="+mn-cs"/>
                        </a:rPr>
                        <a:t>Современные технологии воспитания: сущность, опыт внедрения, перспективы развития</a:t>
                      </a:r>
                      <a:endParaRPr lang="ru-RU" dirty="0"/>
                    </a:p>
                  </a:txBody>
                  <a:tcPr/>
                </a:tc>
              </a:tr>
              <a:tr h="748497">
                <a:tc>
                  <a:txBody>
                    <a:bodyPr/>
                    <a:lstStyle/>
                    <a:p>
                      <a:r>
                        <a:rPr lang="ru-RU" dirty="0" smtClean="0"/>
                        <a:t>12</a:t>
                      </a:r>
                      <a:endParaRPr lang="ru-RU" dirty="0"/>
                    </a:p>
                  </a:txBody>
                  <a:tcPr/>
                </a:tc>
                <a:tc>
                  <a:txBody>
                    <a:bodyPr/>
                    <a:lstStyle/>
                    <a:p>
                      <a:r>
                        <a:rPr lang="ru-RU" dirty="0" smtClean="0"/>
                        <a:t>Абдуразакова</a:t>
                      </a:r>
                      <a:r>
                        <a:rPr lang="ru-RU" baseline="0" dirty="0" smtClean="0"/>
                        <a:t> М.Э.</a:t>
                      </a:r>
                      <a:endParaRPr lang="ru-RU" dirty="0"/>
                    </a:p>
                  </a:txBody>
                  <a:tcPr/>
                </a:tc>
                <a:tc>
                  <a:txBody>
                    <a:bodyPr/>
                    <a:lstStyle/>
                    <a:p>
                      <a:r>
                        <a:rPr kumimoji="0" lang="ru-RU" sz="1800" kern="1200" dirty="0" smtClean="0">
                          <a:solidFill>
                            <a:schemeClr val="dk1"/>
                          </a:solidFill>
                          <a:latin typeface="+mn-lt"/>
                          <a:ea typeface="+mn-ea"/>
                          <a:cs typeface="+mn-cs"/>
                        </a:rPr>
                        <a:t>Формы и методы работы с родителями с целью усиления педагогического воздействия на ребенка</a:t>
                      </a:r>
                      <a:endParaRPr lang="ru-RU" dirty="0"/>
                    </a:p>
                  </a:txBody>
                  <a:tcPr/>
                </a:tc>
              </a:tr>
              <a:tr h="748497">
                <a:tc>
                  <a:txBody>
                    <a:bodyPr/>
                    <a:lstStyle/>
                    <a:p>
                      <a:r>
                        <a:rPr lang="ru-RU" dirty="0" smtClean="0"/>
                        <a:t>13</a:t>
                      </a:r>
                      <a:endParaRPr lang="ru-RU" dirty="0"/>
                    </a:p>
                  </a:txBody>
                  <a:tcPr/>
                </a:tc>
                <a:tc>
                  <a:txBody>
                    <a:bodyPr/>
                    <a:lstStyle/>
                    <a:p>
                      <a:r>
                        <a:rPr lang="ru-RU" dirty="0" err="1" smtClean="0"/>
                        <a:t>Шихрагимова</a:t>
                      </a:r>
                      <a:r>
                        <a:rPr lang="ru-RU" dirty="0" smtClean="0"/>
                        <a:t> А.М.</a:t>
                      </a:r>
                      <a:endParaRPr lang="ru-RU" dirty="0"/>
                    </a:p>
                  </a:txBody>
                  <a:tcPr/>
                </a:tc>
                <a:tc>
                  <a:txBody>
                    <a:bodyPr/>
                    <a:lstStyle/>
                    <a:p>
                      <a:r>
                        <a:rPr kumimoji="0" lang="ru-RU" sz="1800" kern="1200" dirty="0" smtClean="0">
                          <a:solidFill>
                            <a:schemeClr val="dk1"/>
                          </a:solidFill>
                          <a:latin typeface="+mn-lt"/>
                          <a:ea typeface="+mn-ea"/>
                          <a:cs typeface="+mn-cs"/>
                        </a:rPr>
                        <a:t>Повышение духовно- нравственного воспитания учащихся</a:t>
                      </a:r>
                      <a:endParaRPr lang="ru-RU" dirty="0"/>
                    </a:p>
                  </a:txBody>
                  <a:tcPr/>
                </a:tc>
              </a:tr>
              <a:tr h="748497">
                <a:tc>
                  <a:txBody>
                    <a:bodyPr/>
                    <a:lstStyle/>
                    <a:p>
                      <a:r>
                        <a:rPr lang="ru-RU" dirty="0" smtClean="0"/>
                        <a:t>14</a:t>
                      </a:r>
                      <a:endParaRPr lang="ru-RU" dirty="0"/>
                    </a:p>
                  </a:txBody>
                  <a:tcPr/>
                </a:tc>
                <a:tc>
                  <a:txBody>
                    <a:bodyPr/>
                    <a:lstStyle/>
                    <a:p>
                      <a:r>
                        <a:rPr lang="ru-RU" dirty="0" err="1" smtClean="0"/>
                        <a:t>Муталибова</a:t>
                      </a:r>
                      <a:r>
                        <a:rPr lang="ru-RU" dirty="0" smtClean="0"/>
                        <a:t> У.Ф.</a:t>
                      </a:r>
                      <a:endParaRPr lang="ru-RU" dirty="0"/>
                    </a:p>
                  </a:txBody>
                  <a:tcPr/>
                </a:tc>
                <a:tc>
                  <a:txBody>
                    <a:bodyPr/>
                    <a:lstStyle/>
                    <a:p>
                      <a:r>
                        <a:rPr kumimoji="0" lang="ru-RU" sz="1800" kern="1200" dirty="0" smtClean="0">
                          <a:solidFill>
                            <a:schemeClr val="dk1"/>
                          </a:solidFill>
                          <a:latin typeface="+mn-lt"/>
                          <a:ea typeface="+mn-ea"/>
                          <a:cs typeface="+mn-cs"/>
                        </a:rPr>
                        <a:t>Влияние экологического воспитания на духовное развитие личности школьника</a:t>
                      </a:r>
                      <a:endParaRPr lang="ru-RU" dirty="0"/>
                    </a:p>
                  </a:txBody>
                  <a:tcPr/>
                </a:tc>
              </a:tr>
              <a:tr h="454809">
                <a:tc>
                  <a:txBody>
                    <a:bodyPr/>
                    <a:lstStyle/>
                    <a:p>
                      <a:r>
                        <a:rPr lang="ru-RU" dirty="0" smtClean="0"/>
                        <a:t>15</a:t>
                      </a:r>
                      <a:endParaRPr lang="ru-RU" dirty="0"/>
                    </a:p>
                  </a:txBody>
                  <a:tcPr/>
                </a:tc>
                <a:tc>
                  <a:txBody>
                    <a:bodyPr/>
                    <a:lstStyle/>
                    <a:p>
                      <a:r>
                        <a:rPr lang="ru-RU" dirty="0" smtClean="0"/>
                        <a:t>Меджидова О.З.</a:t>
                      </a:r>
                      <a:endParaRPr lang="ru-RU" dirty="0"/>
                    </a:p>
                  </a:txBody>
                  <a:tcPr/>
                </a:tc>
                <a:tc>
                  <a:txBody>
                    <a:bodyPr/>
                    <a:lstStyle/>
                    <a:p>
                      <a:r>
                        <a:rPr kumimoji="0" lang="ru-RU" sz="1800" kern="1200" dirty="0" smtClean="0">
                          <a:solidFill>
                            <a:schemeClr val="dk1"/>
                          </a:solidFill>
                          <a:latin typeface="+mn-lt"/>
                          <a:ea typeface="+mn-ea"/>
                          <a:cs typeface="+mn-cs"/>
                        </a:rPr>
                        <a:t>Организация совместной деятельности </a:t>
                      </a:r>
                      <a:r>
                        <a:rPr kumimoji="0" lang="ru-RU" sz="1800" kern="1200" dirty="0" err="1" smtClean="0">
                          <a:solidFill>
                            <a:schemeClr val="dk1"/>
                          </a:solidFill>
                          <a:latin typeface="+mn-lt"/>
                          <a:ea typeface="+mn-ea"/>
                          <a:cs typeface="+mn-cs"/>
                        </a:rPr>
                        <a:t>педколлектива</a:t>
                      </a:r>
                      <a:r>
                        <a:rPr kumimoji="0" lang="ru-RU" sz="1800" kern="1200" dirty="0" smtClean="0">
                          <a:solidFill>
                            <a:schemeClr val="dk1"/>
                          </a:solidFill>
                          <a:latin typeface="+mn-lt"/>
                          <a:ea typeface="+mn-ea"/>
                          <a:cs typeface="+mn-cs"/>
                        </a:rPr>
                        <a:t>, родителей и учащихся по достижению максимальных результатов</a:t>
                      </a:r>
                      <a:endParaRPr lang="ru-RU" dirty="0"/>
                    </a:p>
                  </a:txBody>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548680"/>
            <a:ext cx="8229600" cy="5976664"/>
          </a:xfrm>
        </p:spPr>
        <p:txBody>
          <a:bodyPr>
            <a:normAutofit fontScale="55000" lnSpcReduction="20000"/>
          </a:bodyPr>
          <a:lstStyle/>
          <a:p>
            <a:r>
              <a:rPr lang="ru-RU" b="1" dirty="0">
                <a:solidFill>
                  <a:srgbClr val="FF0000"/>
                </a:solidFill>
              </a:rPr>
              <a:t>Самые удачные и яркие события воспитательной работы:</a:t>
            </a:r>
          </a:p>
          <a:p>
            <a:r>
              <a:rPr lang="ru-RU" dirty="0" smtClean="0"/>
              <a:t>1.Еженедельная </a:t>
            </a:r>
            <a:r>
              <a:rPr lang="ru-RU" dirty="0"/>
              <a:t>линейка проходит с церемонии  поднятия Государственного флага под Гимн РФ.</a:t>
            </a:r>
          </a:p>
          <a:p>
            <a:r>
              <a:rPr lang="ru-RU" dirty="0" smtClean="0"/>
              <a:t>2.Занятие </a:t>
            </a:r>
            <a:r>
              <a:rPr lang="ru-RU" dirty="0"/>
              <a:t>«Разговоры о важном» каждый понедельник</a:t>
            </a:r>
          </a:p>
          <a:p>
            <a:r>
              <a:rPr lang="ru-RU" dirty="0" smtClean="0"/>
              <a:t>3.Открытие </a:t>
            </a:r>
            <a:r>
              <a:rPr lang="ru-RU" dirty="0"/>
              <a:t>Центра детских инициатив «Наследники», где ребята могут подготовиться к реализациям различных проектов.</a:t>
            </a:r>
          </a:p>
          <a:p>
            <a:r>
              <a:rPr lang="ru-RU" dirty="0" smtClean="0"/>
              <a:t>4.В </a:t>
            </a:r>
            <a:r>
              <a:rPr lang="ru-RU" dirty="0"/>
              <a:t>2023 году организовали открытие  первичное отделение «Движение Первых» в школе, обучающиеся и педагоги стали членами данной организации. Продолжается работа по всем направлениям Движения Первых.</a:t>
            </a:r>
          </a:p>
          <a:p>
            <a:r>
              <a:rPr lang="ru-RU" dirty="0" smtClean="0"/>
              <a:t>5.Хорошо </a:t>
            </a:r>
            <a:r>
              <a:rPr lang="ru-RU" dirty="0"/>
              <a:t>поставлена работа по Всероссийскому проекту «Орлята России». Все учащиеся начальных классов своевременно проходят треки на сайте Орлята России и получают сертификаты. Ярко прошла церемония посвящения в «Орлята России», на котором ребятам торжественно вручили атрибутику Орлят России.</a:t>
            </a:r>
          </a:p>
          <a:p>
            <a:r>
              <a:rPr lang="ru-RU" dirty="0" smtClean="0"/>
              <a:t>6.Выполняются </a:t>
            </a:r>
            <a:r>
              <a:rPr lang="ru-RU" dirty="0"/>
              <a:t>все концепции в полном объеме, отправляемые </a:t>
            </a:r>
            <a:r>
              <a:rPr lang="ru-RU" dirty="0" err="1"/>
              <a:t>Росдетцентром</a:t>
            </a:r>
            <a:r>
              <a:rPr lang="ru-RU" dirty="0"/>
              <a:t>.  </a:t>
            </a:r>
          </a:p>
          <a:p>
            <a:r>
              <a:rPr lang="ru-RU" dirty="0" smtClean="0"/>
              <a:t>7.Проводится </a:t>
            </a:r>
            <a:r>
              <a:rPr lang="ru-RU" dirty="0"/>
              <a:t>работа </a:t>
            </a:r>
            <a:r>
              <a:rPr lang="ru-RU" dirty="0" smtClean="0"/>
              <a:t>согласно </a:t>
            </a:r>
            <a:r>
              <a:rPr lang="ru-RU" dirty="0"/>
              <a:t>воспитательному плану.</a:t>
            </a:r>
          </a:p>
          <a:p>
            <a:r>
              <a:rPr lang="ru-RU" dirty="0" smtClean="0"/>
              <a:t>8.Хорошо </a:t>
            </a:r>
            <a:r>
              <a:rPr lang="ru-RU" dirty="0"/>
              <a:t>поставлена работа </a:t>
            </a:r>
            <a:r>
              <a:rPr lang="ru-RU" dirty="0" err="1"/>
              <a:t>ЮИДовцев</a:t>
            </a:r>
            <a:r>
              <a:rPr lang="ru-RU" dirty="0"/>
              <a:t>. Наш отряд участвует на ежегодных республиканских конкурсах и </a:t>
            </a:r>
            <a:r>
              <a:rPr lang="ru-RU" dirty="0" smtClean="0"/>
              <a:t>занимает </a:t>
            </a:r>
            <a:r>
              <a:rPr lang="ru-RU" dirty="0"/>
              <a:t>призовые места. </a:t>
            </a:r>
          </a:p>
          <a:p>
            <a:r>
              <a:rPr lang="ru-RU" dirty="0" smtClean="0"/>
              <a:t>9.Можно </a:t>
            </a:r>
            <a:r>
              <a:rPr lang="ru-RU" dirty="0"/>
              <a:t>озвучить работу школьного театра, которая активно  участвует во всех мероприятиях в школе.</a:t>
            </a:r>
          </a:p>
          <a:p>
            <a:r>
              <a:rPr lang="ru-RU" dirty="0" smtClean="0"/>
              <a:t>10.Самым </a:t>
            </a:r>
            <a:r>
              <a:rPr lang="ru-RU" dirty="0"/>
              <a:t>приоритетным в воспитании учащихся для нашей школы является патриотическое воспитания. Особое внимание уделяется участникам СВО. На примерах их мужества воспитываем патриотизм и любовь к Родине.   Поэтому наша школа активно участвует во всех Всероссийских акциях: «Посылка солдату», «Письмо солдату». Подготовили стенд «Наши односельчане, участники СВО» и многое другое.</a:t>
            </a:r>
          </a:p>
          <a:p>
            <a:r>
              <a:rPr lang="ru-RU" dirty="0" smtClean="0"/>
              <a:t>11.Проводились </a:t>
            </a:r>
            <a:r>
              <a:rPr lang="ru-RU" dirty="0"/>
              <a:t>ряд мероприятий с родителями. </a:t>
            </a:r>
            <a:r>
              <a:rPr lang="ru-RU" dirty="0" smtClean="0"/>
              <a:t> </a:t>
            </a:r>
            <a:r>
              <a:rPr lang="ru-RU" dirty="0"/>
              <a:t>День единства народов Дагестана.</a:t>
            </a:r>
          </a:p>
          <a:p>
            <a:r>
              <a:rPr lang="ru-RU" dirty="0"/>
              <a:t>12</a:t>
            </a:r>
            <a:r>
              <a:rPr lang="ru-RU" dirty="0" smtClean="0"/>
              <a:t>. </a:t>
            </a:r>
            <a:r>
              <a:rPr lang="ru-RU" dirty="0"/>
              <a:t>Учащиеся отряда «Экологи» участвовала в муниципальном этапе викторины «Заповедники, национальные парки», </a:t>
            </a:r>
            <a:r>
              <a:rPr lang="ru-RU" dirty="0" smtClean="0"/>
              <a:t>которая была организована </a:t>
            </a:r>
            <a:r>
              <a:rPr lang="ru-RU" dirty="0"/>
              <a:t>ресурсным центром «Навигаторы Детства</a:t>
            </a:r>
            <a:r>
              <a:rPr lang="ru-RU" dirty="0" smtClean="0"/>
              <a:t>».   Заняла </a:t>
            </a:r>
            <a:r>
              <a:rPr lang="ru-RU" dirty="0"/>
              <a:t>первое место. </a:t>
            </a:r>
          </a:p>
          <a:p>
            <a:r>
              <a:rPr lang="ru-RU" dirty="0" smtClean="0"/>
              <a:t>13.В </a:t>
            </a:r>
            <a:r>
              <a:rPr lang="ru-RU" dirty="0"/>
              <a:t>течение первого полугодия провели конкурс «Самый чистый класс» среди 1 - 4 и 5 – 11 классов. Победители получили грамоты и призы.</a:t>
            </a:r>
          </a:p>
          <a:p>
            <a:endParaRPr lang="ru-RU" dirty="0"/>
          </a:p>
          <a:p>
            <a:endParaRPr lang="ru-RU" dirty="0"/>
          </a:p>
        </p:txBody>
      </p:sp>
    </p:spTree>
    <p:extLst>
      <p:ext uri="{BB962C8B-B14F-4D97-AF65-F5344CB8AC3E}">
        <p14:creationId xmlns:p14="http://schemas.microsoft.com/office/powerpoint/2010/main" val="1672235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704088"/>
            <a:ext cx="9036496" cy="492664"/>
          </a:xfrm>
        </p:spPr>
        <p:txBody>
          <a:bodyPr>
            <a:noAutofit/>
          </a:bodyPr>
          <a:lstStyle/>
          <a:p>
            <a:r>
              <a:rPr lang="ru-RU" sz="1800" b="1" dirty="0" smtClean="0"/>
              <a:t>    Итоги  методической работы школы за первое полугодие 2023-2024 учебного года</a:t>
            </a:r>
            <a:endParaRPr lang="ru-RU" sz="1800" b="1" dirty="0"/>
          </a:p>
        </p:txBody>
      </p:sp>
      <p:sp>
        <p:nvSpPr>
          <p:cNvPr id="3" name="Объект 2"/>
          <p:cNvSpPr>
            <a:spLocks noGrp="1"/>
          </p:cNvSpPr>
          <p:nvPr>
            <p:ph idx="1"/>
          </p:nvPr>
        </p:nvSpPr>
        <p:spPr>
          <a:xfrm>
            <a:off x="457200" y="1340768"/>
            <a:ext cx="8229600" cy="4983832"/>
          </a:xfrm>
        </p:spPr>
        <p:txBody>
          <a:bodyPr>
            <a:normAutofit fontScale="70000" lnSpcReduction="20000"/>
          </a:bodyPr>
          <a:lstStyle/>
          <a:p>
            <a:pPr marL="0" indent="0">
              <a:buNone/>
            </a:pPr>
            <a:endParaRPr lang="ru-RU" dirty="0"/>
          </a:p>
          <a:p>
            <a:pPr lvl="0"/>
            <a:r>
              <a:rPr lang="ru-RU" dirty="0">
                <a:solidFill>
                  <a:srgbClr val="FF0000"/>
                </a:solidFill>
              </a:rPr>
              <a:t>Созданы</a:t>
            </a:r>
            <a:r>
              <a:rPr lang="ru-RU" dirty="0"/>
              <a:t> оптимальные условия (организационные) для повышения образовательного уровня педагогических работников по квалификации с учетом современных требований (прохождение курсов);</a:t>
            </a:r>
          </a:p>
          <a:p>
            <a:pPr lvl="0"/>
            <a:r>
              <a:rPr lang="ru-RU" dirty="0">
                <a:solidFill>
                  <a:srgbClr val="FF0000"/>
                </a:solidFill>
              </a:rPr>
              <a:t>Совершенствовалось</a:t>
            </a:r>
            <a:r>
              <a:rPr lang="ru-RU" dirty="0"/>
              <a:t> учебно-методическое и информационно-техническое обеспечение образовательной деятельности с учетом современных тенденций развития образования;</a:t>
            </a:r>
          </a:p>
          <a:p>
            <a:pPr lvl="0"/>
            <a:r>
              <a:rPr lang="ru-RU" dirty="0">
                <a:solidFill>
                  <a:srgbClr val="FF0000"/>
                </a:solidFill>
              </a:rPr>
              <a:t>Активизирована</a:t>
            </a:r>
            <a:r>
              <a:rPr lang="ru-RU" dirty="0"/>
              <a:t> работа по выявлению и обобщению, распространению передового педагогического опыта творчески работающих педагогов;</a:t>
            </a:r>
          </a:p>
          <a:p>
            <a:pPr lvl="0"/>
            <a:r>
              <a:rPr lang="ru-RU" dirty="0">
                <a:solidFill>
                  <a:srgbClr val="FF0000"/>
                </a:solidFill>
              </a:rPr>
              <a:t>Обеспечился</a:t>
            </a:r>
            <a:r>
              <a:rPr lang="ru-RU" dirty="0"/>
              <a:t> рост профессиональной компетентности педагогов школы в ходе работы учителей по темам </a:t>
            </a:r>
            <a:r>
              <a:rPr lang="ru-RU" dirty="0" smtClean="0"/>
              <a:t>самообразования, проекта </a:t>
            </a:r>
            <a:r>
              <a:rPr lang="ru-RU" smtClean="0"/>
              <a:t>«Наставничество";</a:t>
            </a:r>
            <a:endParaRPr lang="ru-RU" dirty="0"/>
          </a:p>
          <a:p>
            <a:pPr lvl="0"/>
            <a:r>
              <a:rPr lang="ru-RU" dirty="0">
                <a:solidFill>
                  <a:srgbClr val="FF0000"/>
                </a:solidFill>
              </a:rPr>
              <a:t>Расширилась</a:t>
            </a:r>
            <a:r>
              <a:rPr lang="ru-RU" dirty="0"/>
              <a:t> сфера использования информационных технологий, созданы условия для раннего раскрытия интересов и склонностей учащихся к научно-исследовательской деятельности, для освоения учащимися исследовательских, проектировочных и экспериментальных умений. </a:t>
            </a:r>
          </a:p>
          <a:p>
            <a:endParaRPr lang="ru-RU" dirty="0"/>
          </a:p>
        </p:txBody>
      </p:sp>
    </p:spTree>
    <p:extLst>
      <p:ext uri="{BB962C8B-B14F-4D97-AF65-F5344CB8AC3E}">
        <p14:creationId xmlns:p14="http://schemas.microsoft.com/office/powerpoint/2010/main" val="4130786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340768"/>
            <a:ext cx="8229600" cy="3096344"/>
          </a:xfrm>
        </p:spPr>
        <p:txBody>
          <a:bodyPr/>
          <a:lstStyle/>
          <a:p>
            <a:r>
              <a:rPr lang="ru-RU" sz="4000" b="1" dirty="0" smtClean="0">
                <a:solidFill>
                  <a:srgbClr val="FF0000"/>
                </a:solidFill>
              </a:rPr>
              <a:t>Самой лучшей валютой 21 века являются знания </a:t>
            </a:r>
          </a:p>
          <a:p>
            <a:pPr marL="0" indent="0">
              <a:buNone/>
            </a:pPr>
            <a:r>
              <a:rPr lang="ru-RU" dirty="0"/>
              <a:t> </a:t>
            </a:r>
            <a:r>
              <a:rPr lang="ru-RU" dirty="0" smtClean="0"/>
              <a:t>                                                                           </a:t>
            </a:r>
            <a:r>
              <a:rPr lang="ru-RU" dirty="0" err="1" smtClean="0"/>
              <a:t>В.В.Путин</a:t>
            </a:r>
            <a:endParaRPr lang="ru-RU" dirty="0" smtClean="0"/>
          </a:p>
          <a:p>
            <a:pPr marL="0" indent="0" algn="ctr">
              <a:buNone/>
            </a:pPr>
            <a:r>
              <a:rPr lang="ru-RU" dirty="0" smtClean="0">
                <a:latin typeface="Times New Roman" pitchFamily="18" charset="0"/>
                <a:cs typeface="Times New Roman" pitchFamily="18" charset="0"/>
              </a:rPr>
              <a:t>Девиз методической службы</a:t>
            </a:r>
          </a:p>
          <a:p>
            <a:pPr marL="0" indent="0" algn="ctr">
              <a:buNone/>
            </a:pPr>
            <a:r>
              <a:rPr lang="ru-RU" dirty="0" smtClean="0">
                <a:latin typeface="Times New Roman" pitchFamily="18" charset="0"/>
                <a:cs typeface="Times New Roman" pitchFamily="18" charset="0"/>
              </a:rPr>
              <a:t> МКОУ «</a:t>
            </a:r>
            <a:r>
              <a:rPr lang="ru-RU" dirty="0" err="1" smtClean="0">
                <a:latin typeface="Times New Roman" pitchFamily="18" charset="0"/>
                <a:cs typeface="Times New Roman" pitchFamily="18" charset="0"/>
              </a:rPr>
              <a:t>Куркентская</a:t>
            </a:r>
            <a:r>
              <a:rPr lang="ru-RU" dirty="0" smtClean="0">
                <a:latin typeface="Times New Roman" pitchFamily="18" charset="0"/>
                <a:cs typeface="Times New Roman" pitchFamily="18" charset="0"/>
              </a:rPr>
              <a:t> СОШ №1 </a:t>
            </a:r>
            <a:r>
              <a:rPr lang="ru-RU" dirty="0" err="1" smtClean="0">
                <a:latin typeface="Times New Roman" pitchFamily="18" charset="0"/>
                <a:cs typeface="Times New Roman" pitchFamily="18" charset="0"/>
              </a:rPr>
              <a:t>им.М.М.Рагимова</a:t>
            </a:r>
            <a:r>
              <a:rPr lang="ru-RU" dirty="0" smtClean="0">
                <a:latin typeface="Times New Roman" pitchFamily="18" charset="0"/>
                <a:cs typeface="Times New Roman" pitchFamily="18" charset="0"/>
              </a:rPr>
              <a:t>»</a:t>
            </a:r>
          </a:p>
          <a:p>
            <a:pPr marL="0" indent="0">
              <a:buNone/>
            </a:pPr>
            <a:endParaRPr lang="ru-RU" dirty="0"/>
          </a:p>
        </p:txBody>
      </p:sp>
    </p:spTree>
    <p:extLst>
      <p:ext uri="{BB962C8B-B14F-4D97-AF65-F5344CB8AC3E}">
        <p14:creationId xmlns:p14="http://schemas.microsoft.com/office/powerpoint/2010/main" val="1587483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492664"/>
          </a:xfrm>
        </p:spPr>
        <p:txBody>
          <a:bodyPr>
            <a:normAutofit fontScale="90000"/>
          </a:bodyPr>
          <a:lstStyle/>
          <a:p>
            <a:pPr algn="ctr"/>
            <a:r>
              <a:rPr lang="ru-RU" sz="2000" b="1" dirty="0" smtClean="0"/>
              <a:t>Нормативно-правовые акты методического сопровождения образовательной деятельности и совершенства МО</a:t>
            </a:r>
            <a:endParaRPr lang="ru-RU" sz="2000" b="1" dirty="0"/>
          </a:p>
        </p:txBody>
      </p:sp>
      <p:sp>
        <p:nvSpPr>
          <p:cNvPr id="3" name="Содержимое 2"/>
          <p:cNvSpPr>
            <a:spLocks noGrp="1"/>
          </p:cNvSpPr>
          <p:nvPr>
            <p:ph idx="1"/>
          </p:nvPr>
        </p:nvSpPr>
        <p:spPr>
          <a:xfrm>
            <a:off x="457200" y="1412776"/>
            <a:ext cx="8229600" cy="4911824"/>
          </a:xfrm>
        </p:spPr>
        <p:txBody>
          <a:bodyPr>
            <a:normAutofit/>
          </a:bodyPr>
          <a:lstStyle/>
          <a:p>
            <a:pPr marL="0" indent="0">
              <a:buNone/>
            </a:pPr>
            <a:r>
              <a:rPr lang="ru-RU" sz="2400" b="1" dirty="0" smtClean="0">
                <a:latin typeface="Times New Roman" pitchFamily="18" charset="0"/>
                <a:cs typeface="Times New Roman" pitchFamily="18" charset="0"/>
              </a:rPr>
              <a:t>1.Приказ об организации методической работы школы</a:t>
            </a:r>
          </a:p>
          <a:p>
            <a:pPr marL="0" indent="0">
              <a:buNone/>
            </a:pPr>
            <a:r>
              <a:rPr lang="ru-RU" sz="2400" b="1" dirty="0" smtClean="0">
                <a:latin typeface="Times New Roman" pitchFamily="18" charset="0"/>
                <a:cs typeface="Times New Roman" pitchFamily="18" charset="0"/>
              </a:rPr>
              <a:t>2. Положение  и план методической работы МКОУ «Куркентская СОШ №1 </a:t>
            </a:r>
            <a:r>
              <a:rPr lang="ru-RU" sz="2400" b="1" dirty="0" err="1" smtClean="0">
                <a:latin typeface="Times New Roman" pitchFamily="18" charset="0"/>
                <a:cs typeface="Times New Roman" pitchFamily="18" charset="0"/>
              </a:rPr>
              <a:t>им.М.М.Рагимова</a:t>
            </a:r>
            <a:r>
              <a:rPr lang="ru-RU" sz="2400" b="1" dirty="0" smtClean="0">
                <a:latin typeface="Times New Roman" pitchFamily="18" charset="0"/>
                <a:cs typeface="Times New Roman" pitchFamily="18" charset="0"/>
              </a:rPr>
              <a:t>»</a:t>
            </a:r>
          </a:p>
          <a:p>
            <a:pPr marL="0" indent="0">
              <a:buNone/>
            </a:pPr>
            <a:r>
              <a:rPr lang="ru-RU" sz="2400" b="1" dirty="0" smtClean="0">
                <a:latin typeface="Times New Roman" pitchFamily="18" charset="0"/>
                <a:cs typeface="Times New Roman" pitchFamily="18" charset="0"/>
              </a:rPr>
              <a:t>3. Положение о предметных неделях</a:t>
            </a:r>
          </a:p>
          <a:p>
            <a:pPr marL="0" indent="0">
              <a:buNone/>
            </a:pPr>
            <a:r>
              <a:rPr lang="ru-RU" sz="2400" b="1" dirty="0" smtClean="0">
                <a:latin typeface="Times New Roman" pitchFamily="18" charset="0"/>
                <a:cs typeface="Times New Roman" pitchFamily="18" charset="0"/>
              </a:rPr>
              <a:t>4.Положение о наставничестве</a:t>
            </a:r>
            <a:endParaRPr lang="ru-RU" sz="2400" b="1" dirty="0">
              <a:latin typeface="Times New Roman" pitchFamily="18" charset="0"/>
              <a:cs typeface="Times New Roman" pitchFamily="18" charset="0"/>
            </a:endParaRPr>
          </a:p>
          <a:p>
            <a:pPr marL="0" indent="0" fontAlgn="t">
              <a:buNone/>
            </a:pPr>
            <a:r>
              <a:rPr lang="en-US" sz="1800" b="1" dirty="0" smtClean="0">
                <a:solidFill>
                  <a:srgbClr val="0070C0"/>
                </a:solidFill>
                <a:latin typeface="Arial"/>
                <a:hlinkClick r:id="rId2"/>
              </a:rPr>
              <a:t>sh-kurkentskurke-1-r82.gosweb.gosuslugi.ru</a:t>
            </a:r>
            <a:endParaRPr lang="en-US" sz="1800" dirty="0">
              <a:solidFill>
                <a:srgbClr val="0070C0"/>
              </a:solidFill>
              <a:latin typeface="Arial"/>
            </a:endParaRPr>
          </a:p>
          <a:p>
            <a:pPr marL="0" indent="0">
              <a:buNone/>
            </a:pPr>
            <a:r>
              <a:rPr lang="en-US" sz="1800" dirty="0"/>
              <a:t/>
            </a:r>
            <a:br>
              <a:rPr lang="en-US" sz="1800" dirty="0"/>
            </a:br>
            <a:endParaRPr lang="ru-RU" sz="1800" dirty="0" smtClean="0">
              <a:latin typeface="Times New Roman" pitchFamily="18" charset="0"/>
              <a:cs typeface="Times New Roman" pitchFamily="18" charset="0"/>
            </a:endParaRPr>
          </a:p>
          <a:p>
            <a:pPr marL="0" indent="0">
              <a:buNone/>
            </a:pPr>
            <a:endParaRPr lang="ru-RU"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504056"/>
          </a:xfrm>
        </p:spPr>
        <p:txBody>
          <a:bodyPr>
            <a:normAutofit/>
          </a:bodyPr>
          <a:lstStyle/>
          <a:p>
            <a:pPr algn="ctr"/>
            <a:r>
              <a:rPr lang="ru-RU" sz="2400" b="1" dirty="0" smtClean="0"/>
              <a:t>Система работы над единой методической  темой школы</a:t>
            </a:r>
            <a:endParaRPr lang="ru-RU" sz="2400" b="1" dirty="0"/>
          </a:p>
        </p:txBody>
      </p:sp>
      <p:sp>
        <p:nvSpPr>
          <p:cNvPr id="3" name="Объект 2"/>
          <p:cNvSpPr>
            <a:spLocks noGrp="1"/>
          </p:cNvSpPr>
          <p:nvPr>
            <p:ph idx="1"/>
          </p:nvPr>
        </p:nvSpPr>
        <p:spPr>
          <a:xfrm>
            <a:off x="457200" y="1196752"/>
            <a:ext cx="8229600" cy="5127848"/>
          </a:xfrm>
        </p:spPr>
        <p:txBody>
          <a:bodyPr>
            <a:normAutofit/>
          </a:bodyPr>
          <a:lstStyle/>
          <a:p>
            <a:r>
              <a:rPr lang="ru-RU" sz="2000" b="1" dirty="0" smtClean="0">
                <a:solidFill>
                  <a:srgbClr val="002060"/>
                </a:solidFill>
                <a:latin typeface="Times New Roman" pitchFamily="18" charset="0"/>
                <a:cs typeface="Times New Roman" pitchFamily="18" charset="0"/>
              </a:rPr>
              <a:t>МО начальных классов. </a:t>
            </a:r>
            <a:r>
              <a:rPr lang="ru-RU" sz="2000" b="1" dirty="0" smtClean="0">
                <a:latin typeface="Times New Roman" pitchFamily="18" charset="0"/>
                <a:cs typeface="Times New Roman" pitchFamily="18" charset="0"/>
              </a:rPr>
              <a:t>Тема «Система работы начальных классов по формированию функциональной грамотности»</a:t>
            </a:r>
          </a:p>
          <a:p>
            <a:endParaRPr lang="ru-RU" sz="2000" b="1" dirty="0" smtClean="0">
              <a:latin typeface="Times New Roman" pitchFamily="18" charset="0"/>
              <a:cs typeface="Times New Roman" pitchFamily="18" charset="0"/>
            </a:endParaRPr>
          </a:p>
          <a:p>
            <a:r>
              <a:rPr lang="ru-RU" sz="2000" b="1" dirty="0" smtClean="0">
                <a:solidFill>
                  <a:srgbClr val="002060"/>
                </a:solidFill>
                <a:latin typeface="Times New Roman" pitchFamily="18" charset="0"/>
                <a:cs typeface="Times New Roman" pitchFamily="18" charset="0"/>
              </a:rPr>
              <a:t>МО гуманитарного цикла. </a:t>
            </a:r>
            <a:r>
              <a:rPr lang="ru-RU" sz="2000" b="1" dirty="0" smtClean="0">
                <a:latin typeface="Times New Roman" pitchFamily="18" charset="0"/>
                <a:cs typeface="Times New Roman" pitchFamily="18" charset="0"/>
              </a:rPr>
              <a:t>Тема «Реализация обновленных ФГОС ООО,СОО и ФОП как приоритетное направление  в преподавании предметов гуманитарного цикла»</a:t>
            </a:r>
          </a:p>
          <a:p>
            <a:endParaRPr lang="ru-RU" sz="2000" b="1" dirty="0" smtClean="0">
              <a:latin typeface="Times New Roman" pitchFamily="18" charset="0"/>
              <a:cs typeface="Times New Roman" pitchFamily="18" charset="0"/>
            </a:endParaRPr>
          </a:p>
          <a:p>
            <a:r>
              <a:rPr lang="ru-RU" sz="2000" b="1" dirty="0" smtClean="0">
                <a:solidFill>
                  <a:srgbClr val="002060"/>
                </a:solidFill>
                <a:latin typeface="Times New Roman" pitchFamily="18" charset="0"/>
                <a:cs typeface="Times New Roman" pitchFamily="18" charset="0"/>
              </a:rPr>
              <a:t>МО естественнонаучного </a:t>
            </a:r>
            <a:r>
              <a:rPr lang="ru-RU" sz="2000" b="1" dirty="0">
                <a:solidFill>
                  <a:srgbClr val="002060"/>
                </a:solidFill>
                <a:latin typeface="Times New Roman" pitchFamily="18" charset="0"/>
                <a:cs typeface="Times New Roman" pitchFamily="18" charset="0"/>
              </a:rPr>
              <a:t>цикла. </a:t>
            </a:r>
            <a:r>
              <a:rPr lang="ru-RU" sz="2000" b="1" dirty="0">
                <a:latin typeface="Times New Roman" pitchFamily="18" charset="0"/>
                <a:cs typeface="Times New Roman" pitchFamily="18" charset="0"/>
              </a:rPr>
              <a:t>Тема «Реализация обновленных ФГОС ООО,СОО и ФОП как приоритетное направление  в преподавании предметов </a:t>
            </a:r>
            <a:r>
              <a:rPr lang="ru-RU" sz="2000" b="1" dirty="0" smtClean="0">
                <a:latin typeface="Times New Roman" pitchFamily="18" charset="0"/>
                <a:cs typeface="Times New Roman" pitchFamily="18" charset="0"/>
              </a:rPr>
              <a:t>естественнонаучного цикла»</a:t>
            </a:r>
          </a:p>
          <a:p>
            <a:endParaRPr lang="ru-RU" sz="2000" b="1" dirty="0" smtClean="0">
              <a:latin typeface="Times New Roman" pitchFamily="18" charset="0"/>
              <a:cs typeface="Times New Roman" pitchFamily="18" charset="0"/>
            </a:endParaRPr>
          </a:p>
          <a:p>
            <a:r>
              <a:rPr lang="ru-RU" sz="2000" b="1" dirty="0" smtClean="0">
                <a:solidFill>
                  <a:srgbClr val="002060"/>
                </a:solidFill>
                <a:latin typeface="Times New Roman" pitchFamily="18" charset="0"/>
                <a:cs typeface="Times New Roman" pitchFamily="18" charset="0"/>
              </a:rPr>
              <a:t>МО классных руководителей. </a:t>
            </a:r>
            <a:r>
              <a:rPr lang="ru-RU" sz="2000" b="1" dirty="0" smtClean="0">
                <a:latin typeface="Times New Roman" pitchFamily="18" charset="0"/>
                <a:cs typeface="Times New Roman" pitchFamily="18" charset="0"/>
              </a:rPr>
              <a:t>Тема «Гражданско-патриотическое воспитание как одно из самых приоритетных направлений в работе современного классного руководителя»</a:t>
            </a:r>
            <a:endParaRPr lang="ru-RU"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2995726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432048"/>
          </a:xfrm>
        </p:spPr>
        <p:txBody>
          <a:bodyPr>
            <a:normAutofit/>
          </a:bodyPr>
          <a:lstStyle/>
          <a:p>
            <a:pPr algn="ctr"/>
            <a:r>
              <a:rPr lang="ru-RU" sz="1400" b="1" dirty="0" smtClean="0"/>
              <a:t>Анализ успеваемости учащихся в 1 и 2 четвертях  2023-2024 учебного года</a:t>
            </a:r>
            <a:endParaRPr lang="ru-RU" sz="1400" b="1" dirty="0"/>
          </a:p>
        </p:txBody>
      </p:sp>
      <p:pic>
        <p:nvPicPr>
          <p:cNvPr id="4099"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56793"/>
            <a:ext cx="8229600"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142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a:t>
            </a:r>
            <a:r>
              <a:rPr lang="ru-RU" sz="2400" b="1" dirty="0" smtClean="0">
                <a:latin typeface="Times New Roman" pitchFamily="18" charset="0"/>
                <a:cs typeface="Times New Roman" pitchFamily="18" charset="0"/>
              </a:rPr>
              <a:t>Результаты ЕГЭ - 2023</a:t>
            </a:r>
            <a:endParaRPr lang="ru-RU" sz="2400" b="1" dirty="0">
              <a:latin typeface="Times New Roman" pitchFamily="18" charset="0"/>
              <a:cs typeface="Times New Roman" pitchFamily="18" charset="0"/>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388803347"/>
              </p:ext>
            </p:extLst>
          </p:nvPr>
        </p:nvGraphicFramePr>
        <p:xfrm>
          <a:off x="467542" y="1844830"/>
          <a:ext cx="8136905" cy="4126489"/>
        </p:xfrm>
        <a:graphic>
          <a:graphicData uri="http://schemas.openxmlformats.org/drawingml/2006/table">
            <a:tbl>
              <a:tblPr firstRow="1" firstCol="1" bandRow="1">
                <a:tableStyleId>{5C22544A-7EE6-4342-B048-85BDC9FD1C3A}</a:tableStyleId>
              </a:tblPr>
              <a:tblGrid>
                <a:gridCol w="436915"/>
                <a:gridCol w="2242586"/>
                <a:gridCol w="968557"/>
                <a:gridCol w="837115"/>
                <a:gridCol w="837115"/>
                <a:gridCol w="1040520"/>
                <a:gridCol w="936982"/>
                <a:gridCol w="837115"/>
              </a:tblGrid>
              <a:tr h="620703">
                <a:tc>
                  <a:txBody>
                    <a:bodyPr/>
                    <a:lstStyle/>
                    <a:p>
                      <a:pPr algn="ctr">
                        <a:lnSpc>
                          <a:spcPct val="106000"/>
                        </a:lnSpc>
                        <a:spcAft>
                          <a:spcPts val="800"/>
                        </a:spcAft>
                      </a:pPr>
                      <a:r>
                        <a:rPr lang="ru-RU" sz="1400" dirty="0">
                          <a:effectLst/>
                        </a:rPr>
                        <a:t>№</a:t>
                      </a:r>
                      <a:endParaRPr lang="ru-RU" sz="1100" dirty="0">
                        <a:effectLst/>
                      </a:endParaRPr>
                    </a:p>
                    <a:p>
                      <a:pPr algn="ctr">
                        <a:lnSpc>
                          <a:spcPct val="106000"/>
                        </a:lnSpc>
                        <a:spcAft>
                          <a:spcPts val="800"/>
                        </a:spcAft>
                      </a:pPr>
                      <a:r>
                        <a:rPr lang="ru-RU" sz="1400" dirty="0">
                          <a:effectLst/>
                        </a:rPr>
                        <a:t>п/п</a:t>
                      </a:r>
                      <a:endParaRPr lang="ru-RU" sz="1100" dirty="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dirty="0">
                          <a:effectLst/>
                        </a:rPr>
                        <a:t>ФИО</a:t>
                      </a:r>
                      <a:endParaRPr lang="ru-RU" sz="1100" dirty="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Русский язык</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Мат-ка</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Химия</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Биология</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История</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Общ-е</a:t>
                      </a:r>
                      <a:endParaRPr lang="ru-RU" sz="1100">
                        <a:effectLst/>
                        <a:latin typeface="Calibri"/>
                        <a:ea typeface="Calibri"/>
                        <a:cs typeface="Times New Roman"/>
                      </a:endParaRPr>
                    </a:p>
                  </a:txBody>
                  <a:tcPr marL="68580" marR="68580" marT="0" marB="0"/>
                </a:tc>
              </a:tr>
              <a:tr h="253432">
                <a:tc>
                  <a:txBody>
                    <a:bodyPr/>
                    <a:lstStyle/>
                    <a:p>
                      <a:pPr algn="ctr">
                        <a:lnSpc>
                          <a:spcPct val="106000"/>
                        </a:lnSpc>
                        <a:spcAft>
                          <a:spcPts val="800"/>
                        </a:spcAft>
                      </a:pPr>
                      <a:r>
                        <a:rPr lang="ru-RU" sz="1400">
                          <a:effectLst/>
                        </a:rPr>
                        <a:t>1</a:t>
                      </a:r>
                      <a:endParaRPr lang="ru-RU" sz="1100">
                        <a:effectLst/>
                        <a:latin typeface="Calibri"/>
                        <a:ea typeface="Calibri"/>
                        <a:cs typeface="Times New Roman"/>
                      </a:endParaRPr>
                    </a:p>
                  </a:txBody>
                  <a:tcPr marL="68580" marR="68580" marT="0" marB="0"/>
                </a:tc>
                <a:tc>
                  <a:txBody>
                    <a:bodyPr/>
                    <a:lstStyle/>
                    <a:p>
                      <a:pPr>
                        <a:lnSpc>
                          <a:spcPct val="106000"/>
                        </a:lnSpc>
                        <a:spcAft>
                          <a:spcPts val="800"/>
                        </a:spcAft>
                      </a:pPr>
                      <a:r>
                        <a:rPr lang="ru-RU" sz="1400">
                          <a:effectLst/>
                        </a:rPr>
                        <a:t>Абдуразакова Арина</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4-69б.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r>
              <a:tr h="253432">
                <a:tc>
                  <a:txBody>
                    <a:bodyPr/>
                    <a:lstStyle/>
                    <a:p>
                      <a:pPr algn="ctr">
                        <a:lnSpc>
                          <a:spcPct val="106000"/>
                        </a:lnSpc>
                        <a:spcAft>
                          <a:spcPts val="800"/>
                        </a:spcAft>
                      </a:pPr>
                      <a:r>
                        <a:rPr lang="ru-RU" sz="1400">
                          <a:effectLst/>
                        </a:rPr>
                        <a:t>2</a:t>
                      </a:r>
                      <a:endParaRPr lang="ru-RU" sz="1100">
                        <a:effectLst/>
                        <a:latin typeface="Calibri"/>
                        <a:ea typeface="Calibri"/>
                        <a:cs typeface="Times New Roman"/>
                      </a:endParaRPr>
                    </a:p>
                  </a:txBody>
                  <a:tcPr marL="68580" marR="68580" marT="0" marB="0"/>
                </a:tc>
                <a:tc>
                  <a:txBody>
                    <a:bodyPr/>
                    <a:lstStyle/>
                    <a:p>
                      <a:pPr>
                        <a:lnSpc>
                          <a:spcPct val="106000"/>
                        </a:lnSpc>
                        <a:spcAft>
                          <a:spcPts val="800"/>
                        </a:spcAft>
                      </a:pPr>
                      <a:r>
                        <a:rPr lang="ru-RU" sz="1400">
                          <a:effectLst/>
                        </a:rPr>
                        <a:t>Алискеров Абилферз</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3-46б.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2-20б.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2-16б</a:t>
                      </a:r>
                      <a:endParaRPr lang="ru-RU" sz="1100">
                        <a:effectLst/>
                        <a:latin typeface="Calibri"/>
                        <a:ea typeface="Calibri"/>
                        <a:cs typeface="Times New Roman"/>
                      </a:endParaRPr>
                    </a:p>
                  </a:txBody>
                  <a:tcPr marL="68580" marR="68580" marT="0" marB="0"/>
                </a:tc>
              </a:tr>
              <a:tr h="253432">
                <a:tc>
                  <a:txBody>
                    <a:bodyPr/>
                    <a:lstStyle/>
                    <a:p>
                      <a:pPr algn="ctr">
                        <a:lnSpc>
                          <a:spcPct val="106000"/>
                        </a:lnSpc>
                        <a:spcAft>
                          <a:spcPts val="800"/>
                        </a:spcAft>
                      </a:pPr>
                      <a:r>
                        <a:rPr lang="ru-RU" sz="1400">
                          <a:effectLst/>
                        </a:rPr>
                        <a:t>3</a:t>
                      </a:r>
                      <a:endParaRPr lang="ru-RU" sz="1100">
                        <a:effectLst/>
                        <a:latin typeface="Calibri"/>
                        <a:ea typeface="Calibri"/>
                        <a:cs typeface="Times New Roman"/>
                      </a:endParaRPr>
                    </a:p>
                  </a:txBody>
                  <a:tcPr marL="68580" marR="68580" marT="0" marB="0"/>
                </a:tc>
                <a:tc>
                  <a:txBody>
                    <a:bodyPr/>
                    <a:lstStyle/>
                    <a:p>
                      <a:pPr>
                        <a:lnSpc>
                          <a:spcPct val="106000"/>
                        </a:lnSpc>
                        <a:spcAft>
                          <a:spcPts val="800"/>
                        </a:spcAft>
                      </a:pPr>
                      <a:r>
                        <a:rPr lang="ru-RU" sz="1400">
                          <a:effectLst/>
                        </a:rPr>
                        <a:t>Бедалова Сабина</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4-67б.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r>
              <a:tr h="253432">
                <a:tc>
                  <a:txBody>
                    <a:bodyPr/>
                    <a:lstStyle/>
                    <a:p>
                      <a:pPr algn="ctr">
                        <a:lnSpc>
                          <a:spcPct val="106000"/>
                        </a:lnSpc>
                        <a:spcAft>
                          <a:spcPts val="800"/>
                        </a:spcAft>
                      </a:pPr>
                      <a:r>
                        <a:rPr lang="ru-RU" sz="1400">
                          <a:effectLst/>
                        </a:rPr>
                        <a:t>4</a:t>
                      </a:r>
                      <a:endParaRPr lang="ru-RU" sz="1100">
                        <a:effectLst/>
                        <a:latin typeface="Calibri"/>
                        <a:ea typeface="Calibri"/>
                        <a:cs typeface="Times New Roman"/>
                      </a:endParaRPr>
                    </a:p>
                  </a:txBody>
                  <a:tcPr marL="68580" marR="68580" marT="0" marB="0"/>
                </a:tc>
                <a:tc>
                  <a:txBody>
                    <a:bodyPr/>
                    <a:lstStyle/>
                    <a:p>
                      <a:pPr>
                        <a:lnSpc>
                          <a:spcPct val="106000"/>
                        </a:lnSpc>
                        <a:spcAft>
                          <a:spcPts val="800"/>
                        </a:spcAft>
                      </a:pPr>
                      <a:r>
                        <a:rPr lang="ru-RU" sz="1400">
                          <a:effectLst/>
                        </a:rPr>
                        <a:t>Давудова Альфия</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5-72б.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5</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r>
              <a:tr h="253432">
                <a:tc>
                  <a:txBody>
                    <a:bodyPr/>
                    <a:lstStyle/>
                    <a:p>
                      <a:pPr algn="ctr">
                        <a:lnSpc>
                          <a:spcPct val="106000"/>
                        </a:lnSpc>
                        <a:spcAft>
                          <a:spcPts val="800"/>
                        </a:spcAft>
                      </a:pPr>
                      <a:r>
                        <a:rPr lang="ru-RU" sz="1400">
                          <a:effectLst/>
                        </a:rPr>
                        <a:t>5</a:t>
                      </a:r>
                      <a:endParaRPr lang="ru-RU" sz="1100">
                        <a:effectLst/>
                        <a:latin typeface="Calibri"/>
                        <a:ea typeface="Calibri"/>
                        <a:cs typeface="Times New Roman"/>
                      </a:endParaRPr>
                    </a:p>
                  </a:txBody>
                  <a:tcPr marL="68580" marR="68580" marT="0" marB="0"/>
                </a:tc>
                <a:tc>
                  <a:txBody>
                    <a:bodyPr/>
                    <a:lstStyle/>
                    <a:p>
                      <a:pPr>
                        <a:lnSpc>
                          <a:spcPct val="106000"/>
                        </a:lnSpc>
                        <a:spcAft>
                          <a:spcPts val="800"/>
                        </a:spcAft>
                      </a:pPr>
                      <a:r>
                        <a:rPr lang="ru-RU" sz="1400">
                          <a:effectLst/>
                        </a:rPr>
                        <a:t>Ибрагимова Сафима</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4-61б.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5</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3-55б.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3-54б.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r>
              <a:tr h="253432">
                <a:tc>
                  <a:txBody>
                    <a:bodyPr/>
                    <a:lstStyle/>
                    <a:p>
                      <a:pPr algn="ctr">
                        <a:lnSpc>
                          <a:spcPct val="106000"/>
                        </a:lnSpc>
                        <a:spcAft>
                          <a:spcPts val="800"/>
                        </a:spcAft>
                      </a:pPr>
                      <a:r>
                        <a:rPr lang="ru-RU" sz="1400">
                          <a:effectLst/>
                        </a:rPr>
                        <a:t>6</a:t>
                      </a:r>
                      <a:endParaRPr lang="ru-RU" sz="1100">
                        <a:effectLst/>
                        <a:latin typeface="Calibri"/>
                        <a:ea typeface="Calibri"/>
                        <a:cs typeface="Times New Roman"/>
                      </a:endParaRPr>
                    </a:p>
                  </a:txBody>
                  <a:tcPr marL="68580" marR="68580" marT="0" marB="0"/>
                </a:tc>
                <a:tc>
                  <a:txBody>
                    <a:bodyPr/>
                    <a:lstStyle/>
                    <a:p>
                      <a:pPr>
                        <a:lnSpc>
                          <a:spcPct val="106000"/>
                        </a:lnSpc>
                        <a:spcAft>
                          <a:spcPts val="800"/>
                        </a:spcAft>
                      </a:pPr>
                      <a:r>
                        <a:rPr lang="ru-RU" sz="1400">
                          <a:effectLst/>
                        </a:rPr>
                        <a:t>Качабекова Сараят</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5-77б.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3-45б.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2-38б</a:t>
                      </a:r>
                      <a:endParaRPr lang="ru-RU" sz="1100">
                        <a:effectLst/>
                        <a:latin typeface="Calibri"/>
                        <a:ea typeface="Calibri"/>
                        <a:cs typeface="Times New Roman"/>
                      </a:endParaRPr>
                    </a:p>
                  </a:txBody>
                  <a:tcPr marL="68580" marR="68580" marT="0" marB="0"/>
                </a:tc>
              </a:tr>
              <a:tr h="253432">
                <a:tc>
                  <a:txBody>
                    <a:bodyPr/>
                    <a:lstStyle/>
                    <a:p>
                      <a:pPr algn="ctr">
                        <a:lnSpc>
                          <a:spcPct val="106000"/>
                        </a:lnSpc>
                        <a:spcAft>
                          <a:spcPts val="800"/>
                        </a:spcAft>
                      </a:pPr>
                      <a:r>
                        <a:rPr lang="ru-RU" sz="1400">
                          <a:effectLst/>
                        </a:rPr>
                        <a:t>7</a:t>
                      </a:r>
                      <a:endParaRPr lang="ru-RU" sz="1100">
                        <a:effectLst/>
                        <a:latin typeface="Calibri"/>
                        <a:ea typeface="Calibri"/>
                        <a:cs typeface="Times New Roman"/>
                      </a:endParaRPr>
                    </a:p>
                  </a:txBody>
                  <a:tcPr marL="68580" marR="68580" marT="0" marB="0"/>
                </a:tc>
                <a:tc>
                  <a:txBody>
                    <a:bodyPr/>
                    <a:lstStyle/>
                    <a:p>
                      <a:pPr>
                        <a:lnSpc>
                          <a:spcPct val="106000"/>
                        </a:lnSpc>
                        <a:spcAft>
                          <a:spcPts val="800"/>
                        </a:spcAft>
                      </a:pPr>
                      <a:r>
                        <a:rPr lang="ru-RU" sz="1400">
                          <a:effectLst/>
                        </a:rPr>
                        <a:t>Качаева Камила</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4-63б.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5</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5-75б.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3-55б.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dirty="0">
                          <a:effectLst/>
                        </a:rPr>
                        <a:t> </a:t>
                      </a:r>
                      <a:endParaRPr lang="ru-RU" sz="1100" dirty="0">
                        <a:effectLst/>
                        <a:latin typeface="Calibri"/>
                        <a:ea typeface="Calibri"/>
                        <a:cs typeface="Times New Roman"/>
                      </a:endParaRPr>
                    </a:p>
                  </a:txBody>
                  <a:tcPr marL="68580" marR="68580" marT="0" marB="0"/>
                </a:tc>
              </a:tr>
              <a:tr h="253432">
                <a:tc>
                  <a:txBody>
                    <a:bodyPr/>
                    <a:lstStyle/>
                    <a:p>
                      <a:pPr algn="ctr">
                        <a:lnSpc>
                          <a:spcPct val="106000"/>
                        </a:lnSpc>
                        <a:spcAft>
                          <a:spcPts val="800"/>
                        </a:spcAft>
                      </a:pPr>
                      <a:r>
                        <a:rPr lang="ru-RU" sz="1400">
                          <a:effectLst/>
                        </a:rPr>
                        <a:t>8</a:t>
                      </a:r>
                      <a:endParaRPr lang="ru-RU" sz="1100">
                        <a:effectLst/>
                        <a:latin typeface="Calibri"/>
                        <a:ea typeface="Calibri"/>
                        <a:cs typeface="Times New Roman"/>
                      </a:endParaRPr>
                    </a:p>
                  </a:txBody>
                  <a:tcPr marL="68580" marR="68580" marT="0" marB="0"/>
                </a:tc>
                <a:tc>
                  <a:txBody>
                    <a:bodyPr/>
                    <a:lstStyle/>
                    <a:p>
                      <a:pPr>
                        <a:lnSpc>
                          <a:spcPct val="106000"/>
                        </a:lnSpc>
                        <a:spcAft>
                          <a:spcPts val="800"/>
                        </a:spcAft>
                      </a:pPr>
                      <a:r>
                        <a:rPr lang="ru-RU" sz="1400">
                          <a:effectLst/>
                        </a:rPr>
                        <a:t>Курбаналиев Джамал</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4-46б.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3</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3-42б.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2-34б</a:t>
                      </a:r>
                      <a:endParaRPr lang="ru-RU" sz="1100">
                        <a:effectLst/>
                        <a:latin typeface="Calibri"/>
                        <a:ea typeface="Calibri"/>
                        <a:cs typeface="Times New Roman"/>
                      </a:endParaRPr>
                    </a:p>
                  </a:txBody>
                  <a:tcPr marL="68580" marR="68580" marT="0" marB="0"/>
                </a:tc>
              </a:tr>
              <a:tr h="253432">
                <a:tc>
                  <a:txBody>
                    <a:bodyPr/>
                    <a:lstStyle/>
                    <a:p>
                      <a:pPr algn="ctr">
                        <a:lnSpc>
                          <a:spcPct val="106000"/>
                        </a:lnSpc>
                        <a:spcAft>
                          <a:spcPts val="800"/>
                        </a:spcAft>
                      </a:pPr>
                      <a:r>
                        <a:rPr lang="ru-RU" sz="1400">
                          <a:effectLst/>
                        </a:rPr>
                        <a:t>9</a:t>
                      </a:r>
                      <a:endParaRPr lang="ru-RU" sz="1100">
                        <a:effectLst/>
                        <a:latin typeface="Calibri"/>
                        <a:ea typeface="Calibri"/>
                        <a:cs typeface="Times New Roman"/>
                      </a:endParaRPr>
                    </a:p>
                  </a:txBody>
                  <a:tcPr marL="68580" marR="68580" marT="0" marB="0"/>
                </a:tc>
                <a:tc>
                  <a:txBody>
                    <a:bodyPr/>
                    <a:lstStyle/>
                    <a:p>
                      <a:pPr>
                        <a:lnSpc>
                          <a:spcPct val="106000"/>
                        </a:lnSpc>
                        <a:spcAft>
                          <a:spcPts val="800"/>
                        </a:spcAft>
                      </a:pPr>
                      <a:r>
                        <a:rPr lang="ru-RU" sz="1400">
                          <a:effectLst/>
                        </a:rPr>
                        <a:t>Пирмагомедова Элина</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3-49б.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3-38б.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3-43б.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4-59б</a:t>
                      </a:r>
                      <a:endParaRPr lang="ru-RU" sz="1100">
                        <a:effectLst/>
                        <a:latin typeface="Calibri"/>
                        <a:ea typeface="Calibri"/>
                        <a:cs typeface="Times New Roman"/>
                      </a:endParaRPr>
                    </a:p>
                  </a:txBody>
                  <a:tcPr marL="68580" marR="68580" marT="0" marB="0"/>
                </a:tc>
              </a:tr>
              <a:tr h="253432">
                <a:tc>
                  <a:txBody>
                    <a:bodyPr/>
                    <a:lstStyle/>
                    <a:p>
                      <a:pPr algn="ctr">
                        <a:lnSpc>
                          <a:spcPct val="106000"/>
                        </a:lnSpc>
                        <a:spcAft>
                          <a:spcPts val="800"/>
                        </a:spcAft>
                      </a:pPr>
                      <a:r>
                        <a:rPr lang="ru-RU" sz="1400">
                          <a:effectLst/>
                        </a:rPr>
                        <a:t>10</a:t>
                      </a:r>
                      <a:endParaRPr lang="ru-RU" sz="1100">
                        <a:effectLst/>
                        <a:latin typeface="Calibri"/>
                        <a:ea typeface="Calibri"/>
                        <a:cs typeface="Times New Roman"/>
                      </a:endParaRPr>
                    </a:p>
                  </a:txBody>
                  <a:tcPr marL="68580" marR="68580" marT="0" marB="0"/>
                </a:tc>
                <a:tc>
                  <a:txBody>
                    <a:bodyPr/>
                    <a:lstStyle/>
                    <a:p>
                      <a:pPr>
                        <a:lnSpc>
                          <a:spcPct val="106000"/>
                        </a:lnSpc>
                        <a:spcAft>
                          <a:spcPts val="800"/>
                        </a:spcAft>
                      </a:pPr>
                      <a:r>
                        <a:rPr lang="ru-RU" sz="1400">
                          <a:effectLst/>
                        </a:rPr>
                        <a:t>Умарбекова Замира</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4-60б.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r>
              <a:tr h="253432">
                <a:tc>
                  <a:txBody>
                    <a:bodyPr/>
                    <a:lstStyle/>
                    <a:p>
                      <a:pPr algn="ctr">
                        <a:lnSpc>
                          <a:spcPct val="106000"/>
                        </a:lnSpc>
                        <a:spcAft>
                          <a:spcPts val="800"/>
                        </a:spcAft>
                      </a:pPr>
                      <a:r>
                        <a:rPr lang="ru-RU" sz="1400">
                          <a:effectLst/>
                        </a:rPr>
                        <a:t>11</a:t>
                      </a:r>
                      <a:endParaRPr lang="ru-RU" sz="1100">
                        <a:effectLst/>
                        <a:latin typeface="Calibri"/>
                        <a:ea typeface="Calibri"/>
                        <a:cs typeface="Times New Roman"/>
                      </a:endParaRPr>
                    </a:p>
                  </a:txBody>
                  <a:tcPr marL="68580" marR="68580" marT="0" marB="0"/>
                </a:tc>
                <a:tc>
                  <a:txBody>
                    <a:bodyPr/>
                    <a:lstStyle/>
                    <a:p>
                      <a:pPr>
                        <a:lnSpc>
                          <a:spcPct val="106000"/>
                        </a:lnSpc>
                        <a:spcAft>
                          <a:spcPts val="800"/>
                        </a:spcAft>
                      </a:pPr>
                      <a:r>
                        <a:rPr lang="ru-RU" sz="1400">
                          <a:effectLst/>
                        </a:rPr>
                        <a:t>Шихрагимова Самира</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4-64б.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5</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3-51б.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r>
              <a:tr h="253432">
                <a:tc>
                  <a:txBody>
                    <a:bodyPr/>
                    <a:lstStyle/>
                    <a:p>
                      <a:pPr algn="ctr">
                        <a:lnSpc>
                          <a:spcPct val="106000"/>
                        </a:lnSpc>
                        <a:spcAft>
                          <a:spcPts val="800"/>
                        </a:spcAft>
                      </a:pPr>
                      <a:r>
                        <a:rPr lang="ru-RU" sz="1400">
                          <a:effectLst/>
                        </a:rPr>
                        <a:t>12</a:t>
                      </a:r>
                      <a:endParaRPr lang="ru-RU" sz="1100">
                        <a:effectLst/>
                        <a:latin typeface="Calibri"/>
                        <a:ea typeface="Calibri"/>
                        <a:cs typeface="Times New Roman"/>
                      </a:endParaRPr>
                    </a:p>
                  </a:txBody>
                  <a:tcPr marL="68580" marR="68580" marT="0" marB="0"/>
                </a:tc>
                <a:tc>
                  <a:txBody>
                    <a:bodyPr/>
                    <a:lstStyle/>
                    <a:p>
                      <a:pPr>
                        <a:lnSpc>
                          <a:spcPct val="106000"/>
                        </a:lnSpc>
                        <a:spcAft>
                          <a:spcPts val="800"/>
                        </a:spcAft>
                      </a:pPr>
                      <a:r>
                        <a:rPr lang="ru-RU" sz="1400">
                          <a:effectLst/>
                        </a:rPr>
                        <a:t>Эсреталиева Карина</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4-57б.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3</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 </a:t>
                      </a:r>
                      <a:endParaRPr lang="ru-RU" sz="1100">
                        <a:effectLst/>
                        <a:latin typeface="Calibri"/>
                        <a:ea typeface="Calibri"/>
                        <a:cs typeface="Times New Roman"/>
                      </a:endParaRPr>
                    </a:p>
                  </a:txBody>
                  <a:tcPr marL="68580" marR="68580" marT="0" marB="0"/>
                </a:tc>
              </a:tr>
              <a:tr h="464602">
                <a:tc gridSpan="2">
                  <a:txBody>
                    <a:bodyPr/>
                    <a:lstStyle/>
                    <a:p>
                      <a:pPr algn="ctr">
                        <a:lnSpc>
                          <a:spcPct val="106000"/>
                        </a:lnSpc>
                        <a:spcAft>
                          <a:spcPts val="800"/>
                        </a:spcAft>
                      </a:pPr>
                      <a:r>
                        <a:rPr lang="ru-RU" sz="1400">
                          <a:effectLst/>
                        </a:rPr>
                        <a:t>Средний балл</a:t>
                      </a:r>
                      <a:endParaRPr lang="ru-RU" sz="1100">
                        <a:effectLst/>
                        <a:latin typeface="Calibri"/>
                        <a:ea typeface="Calibri"/>
                        <a:cs typeface="Times New Roman"/>
                      </a:endParaRPr>
                    </a:p>
                  </a:txBody>
                  <a:tcPr marL="68580" marR="68580" marT="0" marB="0"/>
                </a:tc>
                <a:tc hMerge="1">
                  <a:txBody>
                    <a:bodyPr/>
                    <a:lstStyle/>
                    <a:p>
                      <a:endParaRPr lang="ru-RU"/>
                    </a:p>
                  </a:txBody>
                  <a:tcPr/>
                </a:tc>
                <a:tc>
                  <a:txBody>
                    <a:bodyPr/>
                    <a:lstStyle/>
                    <a:p>
                      <a:pPr>
                        <a:lnSpc>
                          <a:spcPct val="106000"/>
                        </a:lnSpc>
                        <a:spcAft>
                          <a:spcPts val="800"/>
                        </a:spcAft>
                        <a:tabLst>
                          <a:tab pos="191135" algn="l"/>
                          <a:tab pos="349885" algn="ctr"/>
                        </a:tabLst>
                      </a:pPr>
                      <a:r>
                        <a:rPr lang="ru-RU" sz="1400">
                          <a:effectLst/>
                        </a:rPr>
                        <a:t>   4-	61б.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4</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3-54б.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3-48б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a:effectLst/>
                        </a:rPr>
                        <a:t>2-32,5б.</a:t>
                      </a:r>
                      <a:endParaRPr lang="ru-RU" sz="1100">
                        <a:effectLst/>
                        <a:latin typeface="Calibri"/>
                        <a:ea typeface="Calibri"/>
                        <a:cs typeface="Times New Roman"/>
                      </a:endParaRPr>
                    </a:p>
                  </a:txBody>
                  <a:tcPr marL="68580" marR="68580" marT="0" marB="0"/>
                </a:tc>
                <a:tc>
                  <a:txBody>
                    <a:bodyPr/>
                    <a:lstStyle/>
                    <a:p>
                      <a:pPr algn="ctr">
                        <a:lnSpc>
                          <a:spcPct val="106000"/>
                        </a:lnSpc>
                        <a:spcAft>
                          <a:spcPts val="800"/>
                        </a:spcAft>
                      </a:pPr>
                      <a:r>
                        <a:rPr lang="ru-RU" sz="1400" dirty="0">
                          <a:effectLst/>
                        </a:rPr>
                        <a:t>2-36б.</a:t>
                      </a:r>
                      <a:endParaRPr lang="ru-RU"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3940957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1369</TotalTime>
  <Words>4596</Words>
  <Application>Microsoft Office PowerPoint</Application>
  <PresentationFormat>Экран (4:3)</PresentationFormat>
  <Paragraphs>1291</Paragraphs>
  <Slides>57</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57</vt:i4>
      </vt:variant>
    </vt:vector>
  </HeadingPairs>
  <TitlesOfParts>
    <vt:vector size="59" baseType="lpstr">
      <vt:lpstr>Поток</vt:lpstr>
      <vt:lpstr>Acrobat Document</vt:lpstr>
      <vt:lpstr>             Анализ методической работы              МКОУ «Куркентская СОШ №1                                им.М.М.Рагимова»</vt:lpstr>
      <vt:lpstr>Общие сведения</vt:lpstr>
      <vt:lpstr>Методическая тема школы: «Образовательная среда школы как ресурс и условие повышения профессиональной компетентности педагога, развития творческих способностей обучающихся в контексте реализации ФГОС третьего поколения и ФОП»</vt:lpstr>
      <vt:lpstr>Формы методической работы</vt:lpstr>
      <vt:lpstr>         МЕТОДИЧЕСКИЕ ОБЪЕДИНЕНИЯ  МКОУ «Куркентская СОШ №1 им.М.М.Рагимова»                                                                                                                                                                             Приказ №224 от 31.08.2023г.</vt:lpstr>
      <vt:lpstr>Нормативно-правовые акты методического сопровождения образовательной деятельности и совершенства МО</vt:lpstr>
      <vt:lpstr>Система работы над единой методической  темой школы</vt:lpstr>
      <vt:lpstr>Анализ успеваемости учащихся в 1 и 2 четвертях  2023-2024 учебного года</vt:lpstr>
      <vt:lpstr>                 Результаты ЕГЭ - 2023</vt:lpstr>
      <vt:lpstr>Выбор экзаменов ГИА-2024 г.</vt:lpstr>
      <vt:lpstr>Подготовка к ГИА</vt:lpstr>
      <vt:lpstr>               Протокол пробного ЕГЭ по русскому языку (22.12.2023 г.) По результатам тестовой части выявляем слабо выполненные задания для дальнейшей коррекционной работы</vt:lpstr>
      <vt:lpstr>Наставничество  Ученик          ученик</vt:lpstr>
      <vt:lpstr>Управленческая команда учителей  в развитии ФГ обучающихся</vt:lpstr>
      <vt:lpstr>День единого текста-15 февраля</vt:lpstr>
      <vt:lpstr>Презентация PowerPoint</vt:lpstr>
      <vt:lpstr>Презентация PowerPoint</vt:lpstr>
      <vt:lpstr>Открытые уроки  — одна из важных форм организации методической работы. В образовательной практике иногда не различают открытые и обычные уроки, не представляют особенностей подготовки и проведения открытых уроков. Открытый урок в отличие от обычных — специально подготовленная форма организации методической работы, в то же время на таких уроках протекает реальный учебный процесс. На открытом уроке учитель показывает, демонстрирует коллегам свой позитивный или инновационный опыт, реализацию методической идеи, применение того или иного методического приема или метода обучения. В этом смысле открытый урок — средство распространения позитивного и инновационного опыта.</vt:lpstr>
      <vt:lpstr>                          Наши открытые уроки – это яркий островок новых возможностей</vt:lpstr>
      <vt:lpstr>               Учимся друг у друга</vt:lpstr>
      <vt:lpstr>При распределении внеурочных часов особое внимание уделили функциональной грамотности</vt:lpstr>
      <vt:lpstr>Диагностические работы на Российской электронной школе</vt:lpstr>
      <vt:lpstr>Доля педагогов и учащихся, пользующихся РЭШ, и  другими цифровыми ресурсами</vt:lpstr>
      <vt:lpstr>Семинар-практикум для учителей начальных классов и молодых педагогов на тему: " Через цифровые образовательные ресурсы к качеству образования". Целью семинара было повысить мотивацию педагогов к применению современных технологий в образовательном процессе. Шихрагимова Ф.М., учитель начальных классов, провела мастер - класс: " Цифровые возможности программы" Learning aps". Подробно объяснила широкие возможности программы, научила создавать интерактивные упражнения-тренажеры. Качаева В.И., руководитель МО начальных классов, и Меджидова М.Б., замдиректора по УВР, ознакомила участников семинара с созданием тестов в Яндекс формах. Педагоги пришли к выводу, что такие цифровые ресурсы будут способствовать повышению эффективности занятий, вызовут интерес детей. </vt:lpstr>
      <vt:lpstr>Презентация PowerPoint</vt:lpstr>
      <vt:lpstr>           Сетевое взаимодействие с автономной некоммерческой организацией «Университет национально-технической инициативы» (г.Москва) ПРОЕКТ « Код будущего»</vt:lpstr>
      <vt:lpstr>Профориентационная работа с учащимися</vt:lpstr>
      <vt:lpstr>В рамках акции « Классные встречи» состоялась встреча учащихся 10-11 классов с педагогом- наставником, ветераном педагогического труда Гаджиевым Н. М.</vt:lpstr>
      <vt:lpstr>27 января. Классная встреча наших учащихся с участниками СВО Абдуразаковым М. и Саруглановым К.. Встреча проходила в формате живой беседы о любви к Родине, о почетной профессии защищать Родину, о достойном выполнении служебного долга. По словам защитников Родины, письма с теплыми словами от школьников и посылки из разных уголков нашей страны греют душу каждому военнослужащему, поддерживают боевой дух. Такие встречи способствуют воспитанию чувства гордости за свою страну, за своих героев. На конкретном примере наших выпускников - участников СВО учащиеся увидели, что герои живут рядом, что мужество, храбрость и любовь к Родине - это качества настоящего человека. Наши ребята вручили гостям письма с пожеланиями. От нас мы желаем нашим защитникам достичь всех вершин побед.  #ЗащитникиРодины</vt:lpstr>
      <vt:lpstr>Производственная практика школьников в ООО « Полоса». Цель: профессиональная ориентация учащихся.</vt:lpstr>
      <vt:lpstr>      Учителя МКОУ «Куркентская СОШ №1 им.М.М.Рагимова» активно участвуют на семинарах МС района, делятся своим опытом через открытые уроки молодым педагогам, размещают свои методические разработки на педагогических платформах</vt:lpstr>
      <vt:lpstr>Презентация PowerPoint</vt:lpstr>
      <vt:lpstr>Конкурсы педагогов 2023-2024 уч.г.</vt:lpstr>
      <vt:lpstr>Курсы повышения квалификации - это один из видов профессионального обучения сотрудников. Цель данного вида обучения – повышение уровня теоретических знаний, а также совершенствование практических навыков и умений, повышающих в соответствии с требованиями государственных образовательных стандартов</vt:lpstr>
      <vt:lpstr>Курсы повышения</vt:lpstr>
      <vt:lpstr>Презентация PowerPoint</vt:lpstr>
      <vt:lpstr>Документы по наставничеству:</vt:lpstr>
      <vt:lpstr>Презентация PowerPoint</vt:lpstr>
      <vt:lpstr>Наставническая пара</vt:lpstr>
      <vt:lpstr>Презентация PowerPoint</vt:lpstr>
      <vt:lpstr>Презентация PowerPoint</vt:lpstr>
      <vt:lpstr>Презентация PowerPoint</vt:lpstr>
      <vt:lpstr>Результат работы:</vt:lpstr>
      <vt:lpstr>Презентация PowerPoint</vt:lpstr>
      <vt:lpstr>Презентация PowerPoint</vt:lpstr>
      <vt:lpstr>В сентябре-октябре 2023 года учащиеся школы приняли активное участие в школьном и муниципальном  этапах  ВсОШ. Школьный этап олимпиады был проведен по всем предметам, заявленным в списке олимпиад, по единым заданиям и в единые сроки. В 2023-2024  учебном году школьный этап олимпиад по 6 общеобразовательным предметам (математика, физика, астрономия, биология, химия, информатика) были организованы на образовательной платформе «Сириус» и проходили в онлайн-формате.</vt:lpstr>
      <vt:lpstr>Муниципальный этап ВсОШ</vt:lpstr>
      <vt:lpstr>Результаты творческих конкурсов и спортивных соревнований в 2023-2024 уч.году</vt:lpstr>
      <vt:lpstr>Методическое сопровождение ВР, классных руководителей</vt:lpstr>
      <vt:lpstr>Презентация PowerPoint</vt:lpstr>
      <vt:lpstr>Советник директора Набиева А.Р. вручает сувенирную продукцию по проекту «Орлята России»</vt:lpstr>
      <vt:lpstr>28 декабря. Вот близится конец 2023 года. Пришла пора подвести итоги новых начинаний. Конкурс «Самый чистый класс» от советника директора по воспитанию Набиевой А.Р.  между 1 - 4 и 5-11 классами. По итогам конкурса победителями стали 4 «б» и 11 классы. Им были вручены от советника призы и грамоты.  Надеемся, что такие акции помогут сделать наш мир добрее и чище. </vt:lpstr>
      <vt:lpstr>    Темы самообразования</vt:lpstr>
      <vt:lpstr>Презентация PowerPoint</vt:lpstr>
      <vt:lpstr>Презентация PowerPoint</vt:lpstr>
      <vt:lpstr>    Итоги  методической работы школы за первое полугодие 2023-2024 учебного года</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Анализ методической работы                МКОУ «Куркентская СОШ №1                                им.М.М.Рагимова»</dc:title>
  <dc:creator>Куркент</dc:creator>
  <cp:lastModifiedBy>ИМЦ</cp:lastModifiedBy>
  <cp:revision>162</cp:revision>
  <dcterms:created xsi:type="dcterms:W3CDTF">2024-02-16T07:58:23Z</dcterms:created>
  <dcterms:modified xsi:type="dcterms:W3CDTF">2024-04-18T06:35:31Z</dcterms:modified>
</cp:coreProperties>
</file>